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61" r:id="rId3"/>
    <p:sldId id="268" r:id="rId4"/>
    <p:sldId id="278" r:id="rId5"/>
    <p:sldId id="269" r:id="rId6"/>
    <p:sldId id="270" r:id="rId7"/>
    <p:sldId id="271" r:id="rId8"/>
    <p:sldId id="272" r:id="rId9"/>
    <p:sldId id="275" r:id="rId10"/>
    <p:sldId id="276" r:id="rId11"/>
    <p:sldId id="273" r:id="rId12"/>
    <p:sldId id="274" r:id="rId13"/>
    <p:sldId id="279" r:id="rId14"/>
    <p:sldId id="280" r:id="rId15"/>
    <p:sldId id="293" r:id="rId16"/>
    <p:sldId id="277" r:id="rId17"/>
    <p:sldId id="281" r:id="rId18"/>
    <p:sldId id="282" r:id="rId19"/>
    <p:sldId id="283" r:id="rId20"/>
    <p:sldId id="284" r:id="rId21"/>
    <p:sldId id="285" r:id="rId22"/>
    <p:sldId id="297" r:id="rId23"/>
    <p:sldId id="286" r:id="rId24"/>
    <p:sldId id="287" r:id="rId25"/>
    <p:sldId id="288" r:id="rId26"/>
    <p:sldId id="289" r:id="rId27"/>
    <p:sldId id="291" r:id="rId28"/>
    <p:sldId id="295" r:id="rId29"/>
    <p:sldId id="296" r:id="rId30"/>
    <p:sldId id="294" r:id="rId31"/>
  </p:sldIdLst>
  <p:sldSz cx="9144000" cy="51482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374" autoAdjust="0"/>
  </p:normalViewPr>
  <p:slideViewPr>
    <p:cSldViewPr>
      <p:cViewPr>
        <p:scale>
          <a:sx n="80" d="100"/>
          <a:sy n="80" d="100"/>
        </p:scale>
        <p:origin x="-739" y="-168"/>
      </p:cViewPr>
      <p:guideLst>
        <p:guide orient="horz" pos="1621"/>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8AB442-180C-404D-A343-ADF5953D4852}" type="datetimeFigureOut">
              <a:rPr lang="en-US" smtClean="0"/>
              <a:t>6/11/2015</a:t>
            </a:fld>
            <a:endParaRPr lang="en-US"/>
          </a:p>
        </p:txBody>
      </p:sp>
      <p:sp>
        <p:nvSpPr>
          <p:cNvPr id="4" name="Slide Image Placeholder 3"/>
          <p:cNvSpPr>
            <a:spLocks noGrp="1" noRot="1" noChangeAspect="1"/>
          </p:cNvSpPr>
          <p:nvPr>
            <p:ph type="sldImg" idx="2"/>
          </p:nvPr>
        </p:nvSpPr>
        <p:spPr>
          <a:xfrm>
            <a:off x="384175" y="685800"/>
            <a:ext cx="60896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35281BF-58F9-4F47-9267-A4D4DC0577A9}" type="slidenum">
              <a:rPr lang="en-US" smtClean="0"/>
              <a:t>‹#›</a:t>
            </a:fld>
            <a:endParaRPr lang="en-US"/>
          </a:p>
        </p:txBody>
      </p:sp>
    </p:spTree>
    <p:extLst>
      <p:ext uri="{BB962C8B-B14F-4D97-AF65-F5344CB8AC3E}">
        <p14:creationId xmlns:p14="http://schemas.microsoft.com/office/powerpoint/2010/main" val="3534163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5281BF-58F9-4F47-9267-A4D4DC0577A9}" type="slidenum">
              <a:rPr lang="en-US" smtClean="0"/>
              <a:t>1</a:t>
            </a:fld>
            <a:endParaRPr lang="en-US"/>
          </a:p>
        </p:txBody>
      </p:sp>
    </p:spTree>
    <p:extLst>
      <p:ext uri="{BB962C8B-B14F-4D97-AF65-F5344CB8AC3E}">
        <p14:creationId xmlns:p14="http://schemas.microsoft.com/office/powerpoint/2010/main" val="39749564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single project will often have</a:t>
            </a:r>
            <a:r>
              <a:rPr lang="en-US" baseline="0" dirty="0" smtClean="0"/>
              <a:t> to deal with multiples of each of these.  No one individual can possibly be an expert in all the technologies that are required today to build a single solution.</a:t>
            </a:r>
            <a:endParaRPr lang="en-US" dirty="0" smtClean="0"/>
          </a:p>
          <a:p>
            <a:endParaRPr lang="en-US" dirty="0"/>
          </a:p>
        </p:txBody>
      </p:sp>
      <p:sp>
        <p:nvSpPr>
          <p:cNvPr id="4" name="Slide Number Placeholder 3"/>
          <p:cNvSpPr>
            <a:spLocks noGrp="1"/>
          </p:cNvSpPr>
          <p:nvPr>
            <p:ph type="sldNum" sz="quarter" idx="10"/>
          </p:nvPr>
        </p:nvSpPr>
        <p:spPr/>
        <p:txBody>
          <a:bodyPr/>
          <a:lstStyle/>
          <a:p>
            <a:fld id="{835281BF-58F9-4F47-9267-A4D4DC0577A9}" type="slidenum">
              <a:rPr lang="en-US" smtClean="0"/>
              <a:t>10</a:t>
            </a:fld>
            <a:endParaRPr lang="en-US"/>
          </a:p>
        </p:txBody>
      </p:sp>
    </p:spTree>
    <p:extLst>
      <p:ext uri="{BB962C8B-B14F-4D97-AF65-F5344CB8AC3E}">
        <p14:creationId xmlns:p14="http://schemas.microsoft.com/office/powerpoint/2010/main" val="16559452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Inspection points was developed specifically</a:t>
            </a:r>
            <a:r>
              <a:rPr lang="en-US" baseline="0" dirty="0" smtClean="0"/>
              <a:t> for waterfall projects.  The goal was to identify design and code defects as early in the process to reduce the costs of these defects.</a:t>
            </a:r>
          </a:p>
          <a:p>
            <a:endParaRPr lang="en-US" baseline="0" dirty="0" smtClean="0"/>
          </a:p>
          <a:p>
            <a:r>
              <a:rPr lang="en-US" baseline="0" dirty="0" smtClean="0"/>
              <a:t>Reality is that people hate doing inspection point analyses.  There is more value in rapid feedback and very short development cycles.</a:t>
            </a:r>
            <a:endParaRPr lang="en-US" dirty="0"/>
          </a:p>
        </p:txBody>
      </p:sp>
      <p:sp>
        <p:nvSpPr>
          <p:cNvPr id="4" name="Slide Number Placeholder 3"/>
          <p:cNvSpPr>
            <a:spLocks noGrp="1"/>
          </p:cNvSpPr>
          <p:nvPr>
            <p:ph type="sldNum" sz="quarter" idx="10"/>
          </p:nvPr>
        </p:nvSpPr>
        <p:spPr/>
        <p:txBody>
          <a:bodyPr/>
          <a:lstStyle/>
          <a:p>
            <a:fld id="{835281BF-58F9-4F47-9267-A4D4DC0577A9}" type="slidenum">
              <a:rPr lang="en-US" smtClean="0"/>
              <a:t>11</a:t>
            </a:fld>
            <a:endParaRPr lang="en-US"/>
          </a:p>
        </p:txBody>
      </p:sp>
    </p:spTree>
    <p:extLst>
      <p:ext uri="{BB962C8B-B14F-4D97-AF65-F5344CB8AC3E}">
        <p14:creationId xmlns:p14="http://schemas.microsoft.com/office/powerpoint/2010/main" val="13969659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of these things are good and I endorse them</a:t>
            </a:r>
            <a:r>
              <a:rPr lang="en-US" baseline="0" dirty="0" smtClean="0"/>
              <a:t> vigorously, but programmers are people and our nature is to fall back on old habits and to do our own thing.</a:t>
            </a:r>
          </a:p>
          <a:p>
            <a:endParaRPr lang="en-US" baseline="0" dirty="0" smtClean="0"/>
          </a:p>
          <a:p>
            <a:r>
              <a:rPr lang="en-US" baseline="0" dirty="0" smtClean="0"/>
              <a:t>How many code reviews degenerate into style debates, are they not often dull and boring affairs that most would avoid like the plague if they could.</a:t>
            </a:r>
          </a:p>
          <a:p>
            <a:endParaRPr lang="en-US" baseline="0" dirty="0" smtClean="0"/>
          </a:p>
          <a:p>
            <a:r>
              <a:rPr lang="en-US" baseline="0" dirty="0" smtClean="0"/>
              <a:t>Complex solutions can still be very difficult to decipher.  Over engineering is still a serious malady.</a:t>
            </a:r>
          </a:p>
        </p:txBody>
      </p:sp>
      <p:sp>
        <p:nvSpPr>
          <p:cNvPr id="4" name="Slide Number Placeholder 3"/>
          <p:cNvSpPr>
            <a:spLocks noGrp="1"/>
          </p:cNvSpPr>
          <p:nvPr>
            <p:ph type="sldNum" sz="quarter" idx="10"/>
          </p:nvPr>
        </p:nvSpPr>
        <p:spPr/>
        <p:txBody>
          <a:bodyPr/>
          <a:lstStyle/>
          <a:p>
            <a:fld id="{835281BF-58F9-4F47-9267-A4D4DC0577A9}" type="slidenum">
              <a:rPr lang="en-US" smtClean="0"/>
              <a:t>12</a:t>
            </a:fld>
            <a:endParaRPr lang="en-US"/>
          </a:p>
        </p:txBody>
      </p:sp>
    </p:spTree>
    <p:extLst>
      <p:ext uri="{BB962C8B-B14F-4D97-AF65-F5344CB8AC3E}">
        <p14:creationId xmlns:p14="http://schemas.microsoft.com/office/powerpoint/2010/main" val="28604763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my team right now.  This is our mascot TT.  All teams should have a mascot.  It’s a great way to build team</a:t>
            </a:r>
            <a:r>
              <a:rPr lang="en-US" baseline="0" dirty="0" smtClean="0"/>
              <a:t> moral and keep the work from becoming </a:t>
            </a:r>
            <a:r>
              <a:rPr lang="en-US" baseline="0" dirty="0" smtClean="0"/>
              <a:t>drudgery</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35281BF-58F9-4F47-9267-A4D4DC0577A9}" type="slidenum">
              <a:rPr lang="en-US" smtClean="0"/>
              <a:t>13</a:t>
            </a:fld>
            <a:endParaRPr lang="en-US"/>
          </a:p>
        </p:txBody>
      </p:sp>
    </p:spTree>
    <p:extLst>
      <p:ext uri="{BB962C8B-B14F-4D97-AF65-F5344CB8AC3E}">
        <p14:creationId xmlns:p14="http://schemas.microsoft.com/office/powerpoint/2010/main" val="82150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5281BF-58F9-4F47-9267-A4D4DC0577A9}" type="slidenum">
              <a:rPr lang="en-US" smtClean="0"/>
              <a:t>14</a:t>
            </a:fld>
            <a:endParaRPr lang="en-US"/>
          </a:p>
        </p:txBody>
      </p:sp>
    </p:spTree>
    <p:extLst>
      <p:ext uri="{BB962C8B-B14F-4D97-AF65-F5344CB8AC3E}">
        <p14:creationId xmlns:p14="http://schemas.microsoft.com/office/powerpoint/2010/main" val="821508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Biblical</a:t>
            </a:r>
            <a:r>
              <a:rPr lang="en-US" baseline="0" dirty="0" smtClean="0"/>
              <a:t> proverb but it applies perfectly to this idea of programming is a team sport.</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What we need to understand is that programming, even a simple enhancement is</a:t>
            </a:r>
            <a:r>
              <a:rPr lang="en-US" baseline="0" dirty="0" smtClean="0"/>
              <a:t> a creative activity.  </a:t>
            </a:r>
          </a:p>
          <a:p>
            <a:r>
              <a:rPr lang="en-US" b="0" dirty="0" smtClean="0">
                <a:effectLst/>
              </a:rPr>
              <a:t>One has to solve a complex algorithm</a:t>
            </a:r>
          </a:p>
          <a:p>
            <a:pPr lvl="1" rtl="0" fontAlgn="base"/>
            <a:r>
              <a:rPr lang="en-US" sz="1200" b="0" i="0" u="none" strike="noStrike" kern="1200" dirty="0" smtClean="0">
                <a:solidFill>
                  <a:schemeClr val="tx1"/>
                </a:solidFill>
                <a:effectLst/>
                <a:latin typeface="+mn-lt"/>
                <a:ea typeface="+mn-ea"/>
                <a:cs typeface="+mn-cs"/>
              </a:rPr>
              <a:t>Identify all </a:t>
            </a:r>
            <a:r>
              <a:rPr lang="en-US" sz="1200" b="0" i="0" u="none" strike="noStrike" kern="1200" dirty="0" smtClean="0">
                <a:solidFill>
                  <a:schemeClr val="tx1"/>
                </a:solidFill>
                <a:effectLst/>
                <a:latin typeface="+mn-lt"/>
                <a:ea typeface="+mn-ea"/>
                <a:cs typeface="+mn-cs"/>
              </a:rPr>
              <a:t>of </a:t>
            </a:r>
            <a:r>
              <a:rPr lang="en-US" sz="1200" b="0" i="0" u="none" strike="noStrike" kern="1200" dirty="0" smtClean="0">
                <a:solidFill>
                  <a:schemeClr val="tx1"/>
                </a:solidFill>
                <a:effectLst/>
                <a:latin typeface="+mn-lt"/>
                <a:ea typeface="+mn-ea"/>
                <a:cs typeface="+mn-cs"/>
              </a:rPr>
              <a:t>the impacted modules </a:t>
            </a:r>
          </a:p>
          <a:p>
            <a:pPr lvl="1" rtl="0" fontAlgn="base"/>
            <a:r>
              <a:rPr lang="en-US" sz="1200" b="0" i="0" u="none" strike="noStrike" kern="1200" dirty="0" smtClean="0">
                <a:solidFill>
                  <a:schemeClr val="tx1"/>
                </a:solidFill>
                <a:effectLst/>
                <a:latin typeface="+mn-lt"/>
                <a:ea typeface="+mn-ea"/>
                <a:cs typeface="+mn-cs"/>
              </a:rPr>
              <a:t>Trace all of the existing logic to make sure we don’t inject unexpected behavior</a:t>
            </a:r>
          </a:p>
          <a:p>
            <a:pPr lvl="1" rtl="0" fontAlgn="base"/>
            <a:r>
              <a:rPr lang="en-US" sz="1200" b="0" i="0" u="none" strike="noStrike" kern="1200" dirty="0" smtClean="0">
                <a:solidFill>
                  <a:schemeClr val="tx1"/>
                </a:solidFill>
                <a:effectLst/>
                <a:latin typeface="+mn-lt"/>
                <a:ea typeface="+mn-ea"/>
                <a:cs typeface="+mn-cs"/>
              </a:rPr>
              <a:t>Understand the underlying data model, etc.</a:t>
            </a:r>
          </a:p>
          <a:p>
            <a:pPr lvl="1" rtl="0" fontAlgn="base"/>
            <a:endParaRPr lang="en-US" sz="1200" b="0" i="0" u="none" strike="noStrike" kern="1200" dirty="0" smtClean="0">
              <a:solidFill>
                <a:schemeClr val="tx1"/>
              </a:solidFill>
              <a:effectLst/>
              <a:latin typeface="+mn-lt"/>
              <a:ea typeface="+mn-ea"/>
              <a:cs typeface="+mn-cs"/>
            </a:endParaRPr>
          </a:p>
          <a:p>
            <a:pPr lvl="0" rtl="0" fontAlgn="base"/>
            <a:r>
              <a:rPr lang="en-US" sz="1200" b="0" i="0" u="none" strike="noStrike" kern="1200" dirty="0" smtClean="0">
                <a:solidFill>
                  <a:schemeClr val="tx1"/>
                </a:solidFill>
                <a:effectLst/>
                <a:latin typeface="+mn-lt"/>
                <a:ea typeface="+mn-ea"/>
                <a:cs typeface="+mn-cs"/>
              </a:rPr>
              <a:t>I think we all recognize that creative processes are more effective when done in a collaborative way.  </a:t>
            </a:r>
          </a:p>
          <a:p>
            <a:pPr lvl="0" rtl="0" fontAlgn="base"/>
            <a:r>
              <a:rPr lang="en-US" sz="1200" b="0" i="0" u="none" strike="noStrike" kern="1200" dirty="0" smtClean="0">
                <a:solidFill>
                  <a:schemeClr val="tx1"/>
                </a:solidFill>
                <a:effectLst/>
                <a:latin typeface="+mn-lt"/>
                <a:ea typeface="+mn-ea"/>
                <a:cs typeface="+mn-cs"/>
              </a:rPr>
              <a:t>We have no issue designing the UI collaboratively.</a:t>
            </a:r>
            <a:r>
              <a:rPr lang="en-US" sz="1200" b="0" i="0" u="none" strike="noStrike" kern="1200" baseline="0" dirty="0" smtClean="0">
                <a:solidFill>
                  <a:schemeClr val="tx1"/>
                </a:solidFill>
                <a:effectLst/>
                <a:latin typeface="+mn-lt"/>
                <a:ea typeface="+mn-ea"/>
                <a:cs typeface="+mn-cs"/>
              </a:rPr>
              <a:t>  </a:t>
            </a:r>
          </a:p>
          <a:p>
            <a:pPr lvl="0" rtl="0" fontAlgn="base"/>
            <a:r>
              <a:rPr lang="en-US" sz="1200" b="0" i="0" u="none" strike="noStrike" kern="1200" baseline="0" dirty="0" smtClean="0">
                <a:solidFill>
                  <a:schemeClr val="tx1"/>
                </a:solidFill>
                <a:effectLst/>
                <a:latin typeface="+mn-lt"/>
                <a:ea typeface="+mn-ea"/>
                <a:cs typeface="+mn-cs"/>
              </a:rPr>
              <a:t>We have no issue problem solving collaboratively trying to find the root cause of an issue.</a:t>
            </a:r>
          </a:p>
          <a:p>
            <a:pPr lvl="0" rtl="0" fontAlgn="base"/>
            <a:r>
              <a:rPr lang="en-US" sz="1200" b="0" i="0" u="none" strike="noStrike" kern="1200" baseline="0" dirty="0" smtClean="0">
                <a:solidFill>
                  <a:schemeClr val="tx1"/>
                </a:solidFill>
                <a:effectLst/>
                <a:latin typeface="+mn-lt"/>
                <a:ea typeface="+mn-ea"/>
                <a:cs typeface="+mn-cs"/>
              </a:rPr>
              <a:t>When programming isn’t being creative it is heavy problem solving.</a:t>
            </a:r>
            <a:endParaRPr lang="en-US" sz="1200" b="0" i="0" u="none" strike="noStrike" kern="1200" dirty="0" smtClean="0">
              <a:solidFill>
                <a:schemeClr val="tx1"/>
              </a:solidFill>
              <a:effectLst/>
              <a:latin typeface="+mn-lt"/>
              <a:ea typeface="+mn-ea"/>
              <a:cs typeface="+mn-cs"/>
            </a:endParaRP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35281BF-58F9-4F47-9267-A4D4DC0577A9}" type="slidenum">
              <a:rPr lang="en-US" smtClean="0"/>
              <a:t>15</a:t>
            </a:fld>
            <a:endParaRPr lang="en-US"/>
          </a:p>
        </p:txBody>
      </p:sp>
    </p:spTree>
    <p:extLst>
      <p:ext uri="{BB962C8B-B14F-4D97-AF65-F5344CB8AC3E}">
        <p14:creationId xmlns:p14="http://schemas.microsoft.com/office/powerpoint/2010/main" val="23180163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are going to take a look</a:t>
            </a:r>
            <a:r>
              <a:rPr lang="en-US" baseline="0" dirty="0" smtClean="0"/>
              <a:t> at some straight forward effective ways to make the art of programming a team sport.  </a:t>
            </a:r>
          </a:p>
          <a:p>
            <a:r>
              <a:rPr lang="en-US" baseline="0" dirty="0" smtClean="0"/>
              <a:t>We will take a short dive into each of these for the rest of this session.  We are a partner with the Scaled Agile Framework and you will find these same techniques covered in the framework under code quality.</a:t>
            </a:r>
          </a:p>
          <a:p>
            <a:endParaRPr lang="en-US" baseline="0" dirty="0" smtClean="0"/>
          </a:p>
          <a:p>
            <a:r>
              <a:rPr lang="en-US" baseline="0" dirty="0" smtClean="0"/>
              <a:t>The primary point Dean makes is that you can’t scape crappy code.  This is absolutely true.   The beauty of these techniques is you can adapt them whether you are agile or not.  These will work inside of Scrum, Kanban, Waterfall or any program level methodology.  In fact, this is where I advise my clients to begin when adapting Agile.  Master the 6 code quality aspects of the Scaled Agile Framework will prepare you well for adapting the rest of the framework.</a:t>
            </a:r>
            <a:endParaRPr lang="en-US" dirty="0"/>
          </a:p>
        </p:txBody>
      </p:sp>
      <p:sp>
        <p:nvSpPr>
          <p:cNvPr id="4" name="Slide Number Placeholder 3"/>
          <p:cNvSpPr>
            <a:spLocks noGrp="1"/>
          </p:cNvSpPr>
          <p:nvPr>
            <p:ph type="sldNum" sz="quarter" idx="10"/>
          </p:nvPr>
        </p:nvSpPr>
        <p:spPr/>
        <p:txBody>
          <a:bodyPr/>
          <a:lstStyle/>
          <a:p>
            <a:fld id="{835281BF-58F9-4F47-9267-A4D4DC0577A9}" type="slidenum">
              <a:rPr lang="en-US" smtClean="0"/>
              <a:t>16</a:t>
            </a:fld>
            <a:endParaRPr lang="en-US"/>
          </a:p>
        </p:txBody>
      </p:sp>
    </p:spTree>
    <p:extLst>
      <p:ext uri="{BB962C8B-B14F-4D97-AF65-F5344CB8AC3E}">
        <p14:creationId xmlns:p14="http://schemas.microsoft.com/office/powerpoint/2010/main" val="35500250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are familiar with Tuckman’s stages</a:t>
            </a:r>
            <a:r>
              <a:rPr lang="en-US" baseline="0" dirty="0" smtClean="0"/>
              <a:t> of group development, this can take a team from performing back to storming if not done carefully.</a:t>
            </a:r>
          </a:p>
          <a:p>
            <a:endParaRPr lang="en-US" baseline="0" dirty="0" smtClean="0"/>
          </a:p>
          <a:p>
            <a:r>
              <a:rPr lang="en-US" baseline="0" dirty="0" smtClean="0"/>
              <a:t>Even if you adopt Pair Programming there is still a place for code reviews.  These will extend knowledge beyond the pairs and helps new developers get up speed more quickly.</a:t>
            </a:r>
            <a:endParaRPr lang="en-US" dirty="0"/>
          </a:p>
        </p:txBody>
      </p:sp>
      <p:sp>
        <p:nvSpPr>
          <p:cNvPr id="4" name="Slide Number Placeholder 3"/>
          <p:cNvSpPr>
            <a:spLocks noGrp="1"/>
          </p:cNvSpPr>
          <p:nvPr>
            <p:ph type="sldNum" sz="quarter" idx="10"/>
          </p:nvPr>
        </p:nvSpPr>
        <p:spPr/>
        <p:txBody>
          <a:bodyPr/>
          <a:lstStyle/>
          <a:p>
            <a:fld id="{835281BF-58F9-4F47-9267-A4D4DC0577A9}" type="slidenum">
              <a:rPr lang="en-US" smtClean="0"/>
              <a:t>17</a:t>
            </a:fld>
            <a:endParaRPr lang="en-US"/>
          </a:p>
        </p:txBody>
      </p:sp>
    </p:spTree>
    <p:extLst>
      <p:ext uri="{BB962C8B-B14F-4D97-AF65-F5344CB8AC3E}">
        <p14:creationId xmlns:p14="http://schemas.microsoft.com/office/powerpoint/2010/main" val="35500250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Each story must still add value.  Each story must be vertically sliced. (Independent)  Let me give you an example</a:t>
            </a:r>
            <a:endParaRPr lang="en-US" dirty="0" smtClean="0"/>
          </a:p>
          <a:p>
            <a:r>
              <a:rPr lang="en-US" dirty="0" smtClean="0"/>
              <a:t>Here are three fields that need to be added to</a:t>
            </a:r>
            <a:r>
              <a:rPr lang="en-US" baseline="0" dirty="0" smtClean="0"/>
              <a:t> this page.  </a:t>
            </a:r>
          </a:p>
          <a:p>
            <a:r>
              <a:rPr lang="en-US" baseline="0" dirty="0" smtClean="0"/>
              <a:t>Typical approach would be to make this one story since it will all touch the same code.  Your QA analysts will also push for this so they only have to test this page once.</a:t>
            </a:r>
          </a:p>
          <a:p>
            <a:r>
              <a:rPr lang="en-US" baseline="0" dirty="0" smtClean="0"/>
              <a:t>But, visiting the code multiple times will cause refactoring that will make it more robust even if only one developers does all of the stories.</a:t>
            </a:r>
          </a:p>
          <a:p>
            <a:endParaRPr lang="en-US" baseline="0" dirty="0" smtClean="0"/>
          </a:p>
          <a:p>
            <a:r>
              <a:rPr lang="en-US" baseline="0" dirty="0" smtClean="0"/>
              <a:t>Obviously spreading the work is the ideal.  It is also good for the QA to touch this page multiple times.  Each time they will be testing different things but they will also end up regression testing increasing the </a:t>
            </a:r>
            <a:r>
              <a:rPr lang="en-US" baseline="0" dirty="0" err="1" smtClean="0"/>
              <a:t>likelyhood</a:t>
            </a:r>
            <a:r>
              <a:rPr lang="en-US" baseline="0" dirty="0" smtClean="0"/>
              <a:t> </a:t>
            </a:r>
            <a:r>
              <a:rPr lang="en-US" baseline="0" dirty="0" smtClean="0"/>
              <a:t>that they will uncover a bug they would not have uncovered otherwise.</a:t>
            </a:r>
          </a:p>
        </p:txBody>
      </p:sp>
      <p:sp>
        <p:nvSpPr>
          <p:cNvPr id="4" name="Slide Number Placeholder 3"/>
          <p:cNvSpPr>
            <a:spLocks noGrp="1"/>
          </p:cNvSpPr>
          <p:nvPr>
            <p:ph type="sldNum" sz="quarter" idx="10"/>
          </p:nvPr>
        </p:nvSpPr>
        <p:spPr/>
        <p:txBody>
          <a:bodyPr/>
          <a:lstStyle/>
          <a:p>
            <a:fld id="{835281BF-58F9-4F47-9267-A4D4DC0577A9}" type="slidenum">
              <a:rPr lang="en-US" smtClean="0"/>
              <a:t>18</a:t>
            </a:fld>
            <a:endParaRPr lang="en-US"/>
          </a:p>
        </p:txBody>
      </p:sp>
    </p:spTree>
    <p:extLst>
      <p:ext uri="{BB962C8B-B14F-4D97-AF65-F5344CB8AC3E}">
        <p14:creationId xmlns:p14="http://schemas.microsoft.com/office/powerpoint/2010/main" val="1660944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 if you don’t pair program, get this to be the standard</a:t>
            </a:r>
            <a:r>
              <a:rPr lang="en-US" baseline="0" dirty="0" smtClean="0"/>
              <a:t> behavior of your team.  This will get you the most robust solutions.</a:t>
            </a:r>
            <a:endParaRPr lang="en-US" dirty="0"/>
          </a:p>
        </p:txBody>
      </p:sp>
      <p:sp>
        <p:nvSpPr>
          <p:cNvPr id="4" name="Slide Number Placeholder 3"/>
          <p:cNvSpPr>
            <a:spLocks noGrp="1"/>
          </p:cNvSpPr>
          <p:nvPr>
            <p:ph type="sldNum" sz="quarter" idx="10"/>
          </p:nvPr>
        </p:nvSpPr>
        <p:spPr/>
        <p:txBody>
          <a:bodyPr/>
          <a:lstStyle/>
          <a:p>
            <a:fld id="{835281BF-58F9-4F47-9267-A4D4DC0577A9}" type="slidenum">
              <a:rPr lang="en-US" smtClean="0"/>
              <a:t>19</a:t>
            </a:fld>
            <a:endParaRPr lang="en-US"/>
          </a:p>
        </p:txBody>
      </p:sp>
    </p:spTree>
    <p:extLst>
      <p:ext uri="{BB962C8B-B14F-4D97-AF65-F5344CB8AC3E}">
        <p14:creationId xmlns:p14="http://schemas.microsoft.com/office/powerpoint/2010/main" val="3550025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5281BF-58F9-4F47-9267-A4D4DC0577A9}" type="slidenum">
              <a:rPr lang="en-US" smtClean="0"/>
              <a:t>2</a:t>
            </a:fld>
            <a:endParaRPr lang="en-US"/>
          </a:p>
        </p:txBody>
      </p:sp>
    </p:spTree>
    <p:extLst>
      <p:ext uri="{BB962C8B-B14F-4D97-AF65-F5344CB8AC3E}">
        <p14:creationId xmlns:p14="http://schemas.microsoft.com/office/powerpoint/2010/main" val="10295792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took this photo</a:t>
            </a:r>
            <a:r>
              <a:rPr lang="en-US" baseline="0" dirty="0" smtClean="0"/>
              <a:t> last year from my office window.  This really captures the concept of swarming.  In 15 minutes they had cleared this entire flower bed.  </a:t>
            </a:r>
          </a:p>
          <a:p>
            <a:endParaRPr lang="en-US" baseline="0" dirty="0" smtClean="0"/>
          </a:p>
          <a:p>
            <a:r>
              <a:rPr lang="en-US" baseline="0" dirty="0" smtClean="0"/>
              <a:t>Our typical solution has a UI element and a back end element.  We divide that up so they have to coordinate with each other.  If there is an emergency, we will swarm the same files forcing extreme collaboration.</a:t>
            </a:r>
            <a:endParaRPr lang="en-US" dirty="0"/>
          </a:p>
        </p:txBody>
      </p:sp>
      <p:sp>
        <p:nvSpPr>
          <p:cNvPr id="4" name="Slide Number Placeholder 3"/>
          <p:cNvSpPr>
            <a:spLocks noGrp="1"/>
          </p:cNvSpPr>
          <p:nvPr>
            <p:ph type="sldNum" sz="quarter" idx="10"/>
          </p:nvPr>
        </p:nvSpPr>
        <p:spPr/>
        <p:txBody>
          <a:bodyPr/>
          <a:lstStyle/>
          <a:p>
            <a:fld id="{835281BF-58F9-4F47-9267-A4D4DC0577A9}" type="slidenum">
              <a:rPr lang="en-US" smtClean="0"/>
              <a:t>20</a:t>
            </a:fld>
            <a:endParaRPr lang="en-US"/>
          </a:p>
        </p:txBody>
      </p:sp>
    </p:spTree>
    <p:extLst>
      <p:ext uri="{BB962C8B-B14F-4D97-AF65-F5344CB8AC3E}">
        <p14:creationId xmlns:p14="http://schemas.microsoft.com/office/powerpoint/2010/main" val="20220070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a:t>
            </a:r>
            <a:r>
              <a:rPr lang="en-US" baseline="0" dirty="0" smtClean="0"/>
              <a:t> a few people to act as coaches</a:t>
            </a:r>
          </a:p>
          <a:p>
            <a:r>
              <a:rPr lang="en-US" baseline="0" dirty="0" smtClean="0"/>
              <a:t>Have the Pairs score the solos and vice versa, keep track of which questions were answered correctly</a:t>
            </a:r>
            <a:endParaRPr lang="en-US" dirty="0"/>
          </a:p>
        </p:txBody>
      </p:sp>
      <p:sp>
        <p:nvSpPr>
          <p:cNvPr id="4" name="Slide Number Placeholder 3"/>
          <p:cNvSpPr>
            <a:spLocks noGrp="1"/>
          </p:cNvSpPr>
          <p:nvPr>
            <p:ph type="sldNum" sz="quarter" idx="10"/>
          </p:nvPr>
        </p:nvSpPr>
        <p:spPr/>
        <p:txBody>
          <a:bodyPr/>
          <a:lstStyle/>
          <a:p>
            <a:fld id="{835281BF-58F9-4F47-9267-A4D4DC0577A9}" type="slidenum">
              <a:rPr lang="en-US" smtClean="0"/>
              <a:t>21</a:t>
            </a:fld>
            <a:endParaRPr lang="en-US"/>
          </a:p>
        </p:txBody>
      </p:sp>
    </p:spTree>
    <p:extLst>
      <p:ext uri="{BB962C8B-B14F-4D97-AF65-F5344CB8AC3E}">
        <p14:creationId xmlns:p14="http://schemas.microsoft.com/office/powerpoint/2010/main" val="6207769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Compare number of correct answers</a:t>
            </a:r>
            <a:r>
              <a:rPr lang="en-US" baseline="0" dirty="0" smtClean="0"/>
              <a:t> by group.</a:t>
            </a:r>
          </a:p>
          <a:p>
            <a:r>
              <a:rPr lang="en-US" baseline="0" dirty="0" smtClean="0"/>
              <a:t>Discussion,  Easy answers 4, 6;  Moderate questions 2, 5, 8   Hard questions 1, 3, 7</a:t>
            </a:r>
            <a:endParaRPr lang="en-US" dirty="0"/>
          </a:p>
        </p:txBody>
      </p:sp>
      <p:sp>
        <p:nvSpPr>
          <p:cNvPr id="4" name="Slide Number Placeholder 3"/>
          <p:cNvSpPr>
            <a:spLocks noGrp="1"/>
          </p:cNvSpPr>
          <p:nvPr>
            <p:ph type="sldNum" sz="quarter" idx="10"/>
          </p:nvPr>
        </p:nvSpPr>
        <p:spPr/>
        <p:txBody>
          <a:bodyPr/>
          <a:lstStyle/>
          <a:p>
            <a:fld id="{835281BF-58F9-4F47-9267-A4D4DC0577A9}" type="slidenum">
              <a:rPr lang="en-US" smtClean="0"/>
              <a:t>22</a:t>
            </a:fld>
            <a:endParaRPr lang="en-US"/>
          </a:p>
        </p:txBody>
      </p:sp>
    </p:spTree>
    <p:extLst>
      <p:ext uri="{BB962C8B-B14F-4D97-AF65-F5344CB8AC3E}">
        <p14:creationId xmlns:p14="http://schemas.microsoft.com/office/powerpoint/2010/main" val="24839573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this study seems to indicate it is more productive to pair.  </a:t>
            </a:r>
          </a:p>
          <a:p>
            <a:r>
              <a:rPr lang="en-US" dirty="0" smtClean="0"/>
              <a:t>Looking at the actual study more closely, this focused on much smaller and</a:t>
            </a:r>
            <a:r>
              <a:rPr lang="en-US" baseline="0" dirty="0" smtClean="0"/>
              <a:t> simpler artificial solutions, not real world complex solutions</a:t>
            </a:r>
            <a:endParaRPr lang="en-US" dirty="0"/>
          </a:p>
        </p:txBody>
      </p:sp>
      <p:sp>
        <p:nvSpPr>
          <p:cNvPr id="4" name="Slide Number Placeholder 3"/>
          <p:cNvSpPr>
            <a:spLocks noGrp="1"/>
          </p:cNvSpPr>
          <p:nvPr>
            <p:ph type="sldNum" sz="quarter" idx="10"/>
          </p:nvPr>
        </p:nvSpPr>
        <p:spPr/>
        <p:txBody>
          <a:bodyPr/>
          <a:lstStyle/>
          <a:p>
            <a:fld id="{835281BF-58F9-4F47-9267-A4D4DC0577A9}" type="slidenum">
              <a:rPr lang="en-US" smtClean="0"/>
              <a:t>23</a:t>
            </a:fld>
            <a:endParaRPr lang="en-US"/>
          </a:p>
        </p:txBody>
      </p:sp>
    </p:spTree>
    <p:extLst>
      <p:ext uri="{BB962C8B-B14F-4D97-AF65-F5344CB8AC3E}">
        <p14:creationId xmlns:p14="http://schemas.microsoft.com/office/powerpoint/2010/main" val="41307490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This study</a:t>
            </a:r>
            <a:r>
              <a:rPr lang="en-US" sz="1200" b="0" i="0" kern="1200" baseline="0" dirty="0" smtClean="0">
                <a:solidFill>
                  <a:schemeClr val="tx1"/>
                </a:solidFill>
                <a:effectLst/>
                <a:latin typeface="+mn-lt"/>
                <a:ea typeface="+mn-ea"/>
                <a:cs typeface="+mn-cs"/>
              </a:rPr>
              <a:t> looked at other studies of real world projects and organized the results based on complexity of the solution.  Significantly different results.</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analysis shows a small significant positive overall effect of pair programming on quality, a medium significant positive overall effect on duration, and a medium significant negative overall effect on effort. However, between-study variance is significant, and there are signs of publication bias among published studies on pair programming. A more detailed examination of the evidence suggests that pair programming is faster than solo programming when programming task complexity is low and yields code solutions of higher quality when task complexity is high. The higher quality for complex tasks comes at a price of considerably greater effort, while the reduced completion time for the simpler tasks comes at a price of noticeably lower quality.</a:t>
            </a:r>
            <a:endParaRPr lang="en-US" dirty="0"/>
          </a:p>
        </p:txBody>
      </p:sp>
      <p:sp>
        <p:nvSpPr>
          <p:cNvPr id="4" name="Slide Number Placeholder 3"/>
          <p:cNvSpPr>
            <a:spLocks noGrp="1"/>
          </p:cNvSpPr>
          <p:nvPr>
            <p:ph type="sldNum" sz="quarter" idx="10"/>
          </p:nvPr>
        </p:nvSpPr>
        <p:spPr/>
        <p:txBody>
          <a:bodyPr/>
          <a:lstStyle/>
          <a:p>
            <a:fld id="{835281BF-58F9-4F47-9267-A4D4DC0577A9}" type="slidenum">
              <a:rPr lang="en-US" smtClean="0"/>
              <a:t>24</a:t>
            </a:fld>
            <a:endParaRPr lang="en-US"/>
          </a:p>
        </p:txBody>
      </p:sp>
    </p:spTree>
    <p:extLst>
      <p:ext uri="{BB962C8B-B14F-4D97-AF65-F5344CB8AC3E}">
        <p14:creationId xmlns:p14="http://schemas.microsoft.com/office/powerpoint/2010/main" val="37021593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Alistair is one of the signers of the Agile Manifesto but he</a:t>
            </a:r>
            <a:r>
              <a:rPr lang="en-US" baseline="0" dirty="0" smtClean="0"/>
              <a:t> is not the author of Extreme Programming.  He focuses more on behavioral aspects of software development.  He did a study with Laurie Williams at the university of Utah and they found these results.  This was in the early 2003-4 timeframe.</a:t>
            </a:r>
            <a:endParaRPr lang="en-US" dirty="0"/>
          </a:p>
        </p:txBody>
      </p:sp>
      <p:sp>
        <p:nvSpPr>
          <p:cNvPr id="4" name="Slide Number Placeholder 3"/>
          <p:cNvSpPr>
            <a:spLocks noGrp="1"/>
          </p:cNvSpPr>
          <p:nvPr>
            <p:ph type="sldNum" sz="quarter" idx="10"/>
          </p:nvPr>
        </p:nvSpPr>
        <p:spPr/>
        <p:txBody>
          <a:bodyPr/>
          <a:lstStyle/>
          <a:p>
            <a:fld id="{835281BF-58F9-4F47-9267-A4D4DC0577A9}" type="slidenum">
              <a:rPr lang="en-US" smtClean="0"/>
              <a:t>25</a:t>
            </a:fld>
            <a:endParaRPr lang="en-US"/>
          </a:p>
        </p:txBody>
      </p:sp>
    </p:spTree>
    <p:extLst>
      <p:ext uri="{BB962C8B-B14F-4D97-AF65-F5344CB8AC3E}">
        <p14:creationId xmlns:p14="http://schemas.microsoft.com/office/powerpoint/2010/main" val="30235284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Microsoft</a:t>
            </a:r>
            <a:r>
              <a:rPr lang="en-US" baseline="0" dirty="0" smtClean="0"/>
              <a:t> conducted a survey of practicing pair programmers within their company.   Microsoft has given their development teams flexibility in adopting agile.  So, these responses will be from both zealots as well as those who had to go along with their team.  </a:t>
            </a:r>
            <a:endParaRPr lang="en-US" dirty="0"/>
          </a:p>
        </p:txBody>
      </p:sp>
      <p:sp>
        <p:nvSpPr>
          <p:cNvPr id="4" name="Slide Number Placeholder 3"/>
          <p:cNvSpPr>
            <a:spLocks noGrp="1"/>
          </p:cNvSpPr>
          <p:nvPr>
            <p:ph type="sldNum" sz="quarter" idx="10"/>
          </p:nvPr>
        </p:nvSpPr>
        <p:spPr/>
        <p:txBody>
          <a:bodyPr/>
          <a:lstStyle/>
          <a:p>
            <a:fld id="{835281BF-58F9-4F47-9267-A4D4DC0577A9}" type="slidenum">
              <a:rPr lang="en-US" smtClean="0"/>
              <a:t>26</a:t>
            </a:fld>
            <a:endParaRPr lang="en-US"/>
          </a:p>
        </p:txBody>
      </p:sp>
    </p:spTree>
    <p:extLst>
      <p:ext uri="{BB962C8B-B14F-4D97-AF65-F5344CB8AC3E}">
        <p14:creationId xmlns:p14="http://schemas.microsoft.com/office/powerpoint/2010/main" val="13056317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results of an open ended question</a:t>
            </a:r>
            <a:r>
              <a:rPr lang="en-US" baseline="0" dirty="0" smtClean="0"/>
              <a:t> of the benefits  This is consistent with one would expect.</a:t>
            </a:r>
            <a:endParaRPr lang="en-US" dirty="0"/>
          </a:p>
        </p:txBody>
      </p:sp>
      <p:sp>
        <p:nvSpPr>
          <p:cNvPr id="4" name="Slide Number Placeholder 3"/>
          <p:cNvSpPr>
            <a:spLocks noGrp="1"/>
          </p:cNvSpPr>
          <p:nvPr>
            <p:ph type="sldNum" sz="quarter" idx="10"/>
          </p:nvPr>
        </p:nvSpPr>
        <p:spPr/>
        <p:txBody>
          <a:bodyPr/>
          <a:lstStyle/>
          <a:p>
            <a:fld id="{835281BF-58F9-4F47-9267-A4D4DC0577A9}" type="slidenum">
              <a:rPr lang="en-US" smtClean="0"/>
              <a:t>27</a:t>
            </a:fld>
            <a:endParaRPr lang="en-US"/>
          </a:p>
        </p:txBody>
      </p:sp>
    </p:spTree>
    <p:extLst>
      <p:ext uri="{BB962C8B-B14F-4D97-AF65-F5344CB8AC3E}">
        <p14:creationId xmlns:p14="http://schemas.microsoft.com/office/powerpoint/2010/main" val="15007572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Likewise an open survey of the problems</a:t>
            </a:r>
          </a:p>
          <a:p>
            <a:endParaRPr lang="en-US" dirty="0" smtClean="0"/>
          </a:p>
          <a:p>
            <a:r>
              <a:rPr lang="en-US" dirty="0" smtClean="0"/>
              <a:t>These</a:t>
            </a:r>
            <a:r>
              <a:rPr lang="en-US" baseline="0" dirty="0" smtClean="0"/>
              <a:t> respondents are only indicating that there is an efficiency impact not that the impact is 79%.  It is likely closer to the 15% that Alistair found is his study.</a:t>
            </a:r>
          </a:p>
          <a:p>
            <a:r>
              <a:rPr lang="en-US" baseline="0" dirty="0" smtClean="0"/>
              <a:t>The scheduling clash is only an issue if you don’t have agile teams set up.</a:t>
            </a:r>
          </a:p>
          <a:p>
            <a:r>
              <a:rPr lang="en-US" baseline="0" dirty="0" smtClean="0"/>
              <a:t>Personality clashes are real and so need to be taken into account as you look to do pairing.  Good team building techniques are helpful.</a:t>
            </a:r>
          </a:p>
          <a:p>
            <a:r>
              <a:rPr lang="en-US" dirty="0" smtClean="0"/>
              <a:t>Disagreements need to be promoted</a:t>
            </a:r>
            <a:r>
              <a:rPr lang="en-US" baseline="0" dirty="0" smtClean="0"/>
              <a:t> as good conflict.  Teach them how to find the larger objective they both agree on and work back from there.</a:t>
            </a:r>
          </a:p>
          <a:p>
            <a:r>
              <a:rPr lang="en-US" baseline="0" dirty="0" smtClean="0"/>
              <a:t>All of these can be overcome with building a Servant Leader, collaborative culture where teamwork is encouraged and </a:t>
            </a:r>
            <a:r>
              <a:rPr lang="en-US" baseline="0" dirty="0" smtClean="0"/>
              <a:t>incentivized.</a:t>
            </a:r>
            <a:endParaRPr lang="en-US" dirty="0"/>
          </a:p>
        </p:txBody>
      </p:sp>
      <p:sp>
        <p:nvSpPr>
          <p:cNvPr id="4" name="Slide Number Placeholder 3"/>
          <p:cNvSpPr>
            <a:spLocks noGrp="1"/>
          </p:cNvSpPr>
          <p:nvPr>
            <p:ph type="sldNum" sz="quarter" idx="10"/>
          </p:nvPr>
        </p:nvSpPr>
        <p:spPr/>
        <p:txBody>
          <a:bodyPr/>
          <a:lstStyle/>
          <a:p>
            <a:fld id="{835281BF-58F9-4F47-9267-A4D4DC0577A9}" type="slidenum">
              <a:rPr lang="en-US" smtClean="0"/>
              <a:t>28</a:t>
            </a:fld>
            <a:endParaRPr lang="en-US"/>
          </a:p>
        </p:txBody>
      </p:sp>
    </p:spTree>
    <p:extLst>
      <p:ext uri="{BB962C8B-B14F-4D97-AF65-F5344CB8AC3E}">
        <p14:creationId xmlns:p14="http://schemas.microsoft.com/office/powerpoint/2010/main" val="15007572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where di you start if</a:t>
            </a:r>
            <a:r>
              <a:rPr lang="en-US" baseline="0" dirty="0" smtClean="0"/>
              <a:t> you want to start pairing.  We probably pair between 10 to 20% of the time.  These are the times when we focus on pairing. </a:t>
            </a:r>
            <a:endParaRPr lang="en-US" dirty="0"/>
          </a:p>
        </p:txBody>
      </p:sp>
      <p:sp>
        <p:nvSpPr>
          <p:cNvPr id="4" name="Slide Number Placeholder 3"/>
          <p:cNvSpPr>
            <a:spLocks noGrp="1"/>
          </p:cNvSpPr>
          <p:nvPr>
            <p:ph type="sldNum" sz="quarter" idx="10"/>
          </p:nvPr>
        </p:nvSpPr>
        <p:spPr/>
        <p:txBody>
          <a:bodyPr/>
          <a:lstStyle/>
          <a:p>
            <a:fld id="{835281BF-58F9-4F47-9267-A4D4DC0577A9}" type="slidenum">
              <a:rPr lang="en-US" smtClean="0"/>
              <a:t>29</a:t>
            </a:fld>
            <a:endParaRPr lang="en-US"/>
          </a:p>
        </p:txBody>
      </p:sp>
    </p:spTree>
    <p:extLst>
      <p:ext uri="{BB962C8B-B14F-4D97-AF65-F5344CB8AC3E}">
        <p14:creationId xmlns:p14="http://schemas.microsoft.com/office/powerpoint/2010/main" val="1500757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5281BF-58F9-4F47-9267-A4D4DC0577A9}" type="slidenum">
              <a:rPr lang="en-US" smtClean="0"/>
              <a:t>3</a:t>
            </a:fld>
            <a:endParaRPr lang="en-US"/>
          </a:p>
        </p:txBody>
      </p:sp>
    </p:spTree>
    <p:extLst>
      <p:ext uri="{BB962C8B-B14F-4D97-AF65-F5344CB8AC3E}">
        <p14:creationId xmlns:p14="http://schemas.microsoft.com/office/powerpoint/2010/main" val="33527901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5281BF-58F9-4F47-9267-A4D4DC0577A9}" type="slidenum">
              <a:rPr lang="en-US" smtClean="0"/>
              <a:t>30</a:t>
            </a:fld>
            <a:endParaRPr lang="en-US"/>
          </a:p>
        </p:txBody>
      </p:sp>
    </p:spTree>
    <p:extLst>
      <p:ext uri="{BB962C8B-B14F-4D97-AF65-F5344CB8AC3E}">
        <p14:creationId xmlns:p14="http://schemas.microsoft.com/office/powerpoint/2010/main" val="1708253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5281BF-58F9-4F47-9267-A4D4DC0577A9}" type="slidenum">
              <a:rPr lang="en-US" smtClean="0"/>
              <a:t>4</a:t>
            </a:fld>
            <a:endParaRPr lang="en-US"/>
          </a:p>
        </p:txBody>
      </p:sp>
    </p:spTree>
    <p:extLst>
      <p:ext uri="{BB962C8B-B14F-4D97-AF65-F5344CB8AC3E}">
        <p14:creationId xmlns:p14="http://schemas.microsoft.com/office/powerpoint/2010/main" val="4144822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Started as a developer in 1978 in the banking industry</a:t>
            </a:r>
          </a:p>
          <a:p>
            <a:r>
              <a:rPr lang="en-US" dirty="0" smtClean="0"/>
              <a:t>Built telephone banking systems, ATM system, Check processing system</a:t>
            </a:r>
          </a:p>
          <a:p>
            <a:r>
              <a:rPr lang="en-US" dirty="0" smtClean="0"/>
              <a:t>Program manager leading several teams to build an industry leading configuration system utilizing Artificial Intelligence to price, design and manufacture electrical distribution products.</a:t>
            </a:r>
          </a:p>
          <a:p>
            <a:r>
              <a:rPr lang="en-US" dirty="0" smtClean="0"/>
              <a:t>CTO for a start up to automate investment management processes</a:t>
            </a:r>
          </a:p>
          <a:p>
            <a:r>
              <a:rPr lang="en-US" dirty="0" smtClean="0"/>
              <a:t>Now an Agile coach and project manager leading development teams building software for Summa clients</a:t>
            </a:r>
          </a:p>
          <a:p>
            <a:endParaRPr lang="en-US" dirty="0"/>
          </a:p>
        </p:txBody>
      </p:sp>
      <p:sp>
        <p:nvSpPr>
          <p:cNvPr id="4" name="Slide Number Placeholder 3"/>
          <p:cNvSpPr>
            <a:spLocks noGrp="1"/>
          </p:cNvSpPr>
          <p:nvPr>
            <p:ph type="sldNum" sz="quarter" idx="10"/>
          </p:nvPr>
        </p:nvSpPr>
        <p:spPr/>
        <p:txBody>
          <a:bodyPr/>
          <a:lstStyle/>
          <a:p>
            <a:fld id="{835281BF-58F9-4F47-9267-A4D4DC0577A9}" type="slidenum">
              <a:rPr lang="en-US" smtClean="0"/>
              <a:t>5</a:t>
            </a:fld>
            <a:endParaRPr lang="en-US"/>
          </a:p>
        </p:txBody>
      </p:sp>
    </p:spTree>
    <p:extLst>
      <p:ext uri="{BB962C8B-B14F-4D97-AF65-F5344CB8AC3E}">
        <p14:creationId xmlns:p14="http://schemas.microsoft.com/office/powerpoint/2010/main" val="2577303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My college education</a:t>
            </a:r>
            <a:r>
              <a:rPr lang="en-US" baseline="0" dirty="0" smtClean="0"/>
              <a:t> consisted of two Cobol classes and a Fortran class working on computer cards.  I remember well the lines at the card punch waiting to get my program punched out.  You have no idea what a relief it was to work on a CRT terminal at my first job.  Unfortunately it was still 80 character card format.</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Came out of College in 1978 as a math major and got into a training program</a:t>
            </a:r>
            <a:r>
              <a:rPr lang="en-US" baseline="0" dirty="0" smtClean="0"/>
              <a:t> where we actually paired for our assignments.  We would sit side by side around one terminal and write the code.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My first major project was converting the banks check processing system.  No databases back then, you read in two tapes, the old master and the transaction file and then wrote out the new master.  I was with a team of 5.  Each of us had our assignments.  I remember </a:t>
            </a:r>
            <a:r>
              <a:rPr lang="en-US" baseline="0" dirty="0" smtClean="0"/>
              <a:t>our </a:t>
            </a:r>
            <a:r>
              <a:rPr lang="en-US" baseline="0" dirty="0" smtClean="0"/>
              <a:t>team lead looking over my shoulder a couple times but mostly I had to read manuals to find answers to my questions.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a few years I was working with hierarchical IMS databases and developing the telephone banking and ATM systems.  This time I got to go to a week long class.  I came back now the expert.  Again, manuals were all we had.  Our only conversation was understanding the requirements.  I would design the database and provide that information to the other programmers.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Within a very few years I was working with the very early relational databases writing systems.  Still working from manuals and going to classes.  Every platform had its own operating system, </a:t>
            </a:r>
            <a:r>
              <a:rPr lang="en-US" baseline="0" dirty="0" err="1" smtClean="0"/>
              <a:t>db</a:t>
            </a:r>
            <a:r>
              <a:rPr lang="en-US" baseline="0" dirty="0" smtClean="0"/>
              <a:t> system and programming tools.  No internet.  Developer communities were just getting started.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 few years later I was building client server apps running on the first IBM Notebook PCs.  They weighed 20 lbs.  Very early days of the internet.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When Visual Basic came out I thought I had died and gone to heaven.  </a:t>
            </a:r>
            <a:r>
              <a:rPr lang="en-US" baseline="0" dirty="0" smtClean="0"/>
              <a:t>In-line </a:t>
            </a:r>
            <a:r>
              <a:rPr lang="en-US" baseline="0" dirty="0" smtClean="0"/>
              <a:t>debugging, WYSIWYG forms builders.  Systems were now becoming very complex.  The goal of the average developer in that day was to get into the Zone.</a:t>
            </a:r>
          </a:p>
        </p:txBody>
      </p:sp>
      <p:sp>
        <p:nvSpPr>
          <p:cNvPr id="4" name="Slide Number Placeholder 3"/>
          <p:cNvSpPr>
            <a:spLocks noGrp="1"/>
          </p:cNvSpPr>
          <p:nvPr>
            <p:ph type="sldNum" sz="quarter" idx="10"/>
          </p:nvPr>
        </p:nvSpPr>
        <p:spPr/>
        <p:txBody>
          <a:bodyPr/>
          <a:lstStyle/>
          <a:p>
            <a:fld id="{835281BF-58F9-4F47-9267-A4D4DC0577A9}" type="slidenum">
              <a:rPr lang="en-US" smtClean="0"/>
              <a:t>6</a:t>
            </a:fld>
            <a:endParaRPr lang="en-US"/>
          </a:p>
        </p:txBody>
      </p:sp>
    </p:spTree>
    <p:extLst>
      <p:ext uri="{BB962C8B-B14F-4D97-AF65-F5344CB8AC3E}">
        <p14:creationId xmlns:p14="http://schemas.microsoft.com/office/powerpoint/2010/main" val="1168489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considered it to be a great day if we spent the whole day engrossed in our code without any interruptions. Solving massive algorithms.  We were one with our code.  The Matrix is what we lived.  We prided ourselves in being able to make our code do anything we could imagine.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So, what’s wrong with this picture?</a:t>
            </a:r>
            <a:endParaRPr lang="en-US" dirty="0"/>
          </a:p>
        </p:txBody>
      </p:sp>
      <p:sp>
        <p:nvSpPr>
          <p:cNvPr id="4" name="Slide Number Placeholder 3"/>
          <p:cNvSpPr>
            <a:spLocks noGrp="1"/>
          </p:cNvSpPr>
          <p:nvPr>
            <p:ph type="sldNum" sz="quarter" idx="10"/>
          </p:nvPr>
        </p:nvSpPr>
        <p:spPr/>
        <p:txBody>
          <a:bodyPr/>
          <a:lstStyle/>
          <a:p>
            <a:fld id="{835281BF-58F9-4F47-9267-A4D4DC0577A9}" type="slidenum">
              <a:rPr lang="en-US" smtClean="0"/>
              <a:t>7</a:t>
            </a:fld>
            <a:endParaRPr lang="en-US"/>
          </a:p>
        </p:txBody>
      </p:sp>
    </p:spTree>
    <p:extLst>
      <p:ext uri="{BB962C8B-B14F-4D97-AF65-F5344CB8AC3E}">
        <p14:creationId xmlns:p14="http://schemas.microsoft.com/office/powerpoint/2010/main" val="38631238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solidFill>
                  <a:schemeClr val="bg1"/>
                </a:solidFill>
              </a:rPr>
              <a:t>A score &gt; 1 is considered toxic</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bg1"/>
                </a:solidFill>
              </a:rPr>
              <a:t>Cyclomatic complexity &gt; 10</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bg1"/>
                </a:solidFill>
              </a:rPr>
              <a:t>Module</a:t>
            </a:r>
            <a:r>
              <a:rPr lang="en-US" baseline="0" dirty="0" smtClean="0">
                <a:solidFill>
                  <a:schemeClr val="bg1"/>
                </a:solidFill>
              </a:rPr>
              <a:t> lines of code &gt; 100</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aseline="0" dirty="0" smtClean="0">
                <a:solidFill>
                  <a:schemeClr val="bg1"/>
                </a:solidFill>
              </a:rPr>
              <a:t>File lines of code &gt; 1000</a:t>
            </a:r>
            <a:endParaRPr lang="en-US" dirty="0" smtClean="0">
              <a:solidFill>
                <a:schemeClr val="bg1"/>
              </a:solidFill>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dirty="0" smtClean="0">
              <a:solidFill>
                <a:schemeClr val="bg1"/>
              </a:solidFill>
            </a:endParaRPr>
          </a:p>
          <a:p>
            <a:pPr lvl="0"/>
            <a:r>
              <a:rPr lang="en-US" dirty="0" smtClean="0">
                <a:solidFill>
                  <a:schemeClr val="bg1"/>
                </a:solidFill>
              </a:rPr>
              <a:t>Highest toxicity score for a single program file was 376.1</a:t>
            </a:r>
          </a:p>
          <a:p>
            <a:pPr lvl="0"/>
            <a:r>
              <a:rPr lang="en-US" dirty="0" smtClean="0">
                <a:solidFill>
                  <a:schemeClr val="bg1"/>
                </a:solidFill>
              </a:rPr>
              <a:t>18 scored higher than 100</a:t>
            </a:r>
          </a:p>
          <a:p>
            <a:pPr lvl="0"/>
            <a:r>
              <a:rPr lang="en-US" dirty="0" smtClean="0">
                <a:solidFill>
                  <a:schemeClr val="bg1"/>
                </a:solidFill>
              </a:rPr>
              <a:t>326 scored 10 or more</a:t>
            </a:r>
          </a:p>
          <a:p>
            <a:pPr lvl="0"/>
            <a:r>
              <a:rPr lang="en-US" dirty="0" smtClean="0">
                <a:solidFill>
                  <a:schemeClr val="bg1"/>
                </a:solidFill>
              </a:rPr>
              <a:t>1600 scored 1 or more</a:t>
            </a:r>
          </a:p>
          <a:p>
            <a:pPr lvl="1"/>
            <a:endParaRPr lang="en-US" dirty="0" smtClean="0">
              <a:solidFill>
                <a:schemeClr val="bg1"/>
              </a:solidFill>
            </a:endParaRPr>
          </a:p>
          <a:p>
            <a:pPr lvl="0"/>
            <a:r>
              <a:rPr lang="en-US" dirty="0" smtClean="0">
                <a:solidFill>
                  <a:schemeClr val="bg1"/>
                </a:solidFill>
              </a:rPr>
              <a:t>So many levels of inheritance</a:t>
            </a:r>
            <a:r>
              <a:rPr lang="en-US" baseline="0" dirty="0" smtClean="0">
                <a:solidFill>
                  <a:schemeClr val="bg1"/>
                </a:solidFill>
              </a:rPr>
              <a:t> no one can tell what the code is doing</a:t>
            </a:r>
          </a:p>
          <a:p>
            <a:pPr lvl="0"/>
            <a:r>
              <a:rPr lang="en-US" baseline="0" dirty="0" smtClean="0">
                <a:solidFill>
                  <a:schemeClr val="bg1"/>
                </a:solidFill>
              </a:rPr>
              <a:t>No architectural consistency or patterns </a:t>
            </a:r>
          </a:p>
          <a:p>
            <a:pPr lvl="1"/>
            <a:endParaRPr lang="en-US" baseline="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Lets look at another factor that makes</a:t>
            </a:r>
            <a:r>
              <a:rPr lang="en-US" baseline="0" dirty="0" smtClean="0"/>
              <a:t> this individual approach to programming no longer viable.</a:t>
            </a:r>
            <a:endParaRPr lang="en-US" dirty="0" smtClean="0"/>
          </a:p>
          <a:p>
            <a:pPr lvl="0"/>
            <a:endParaRPr lang="en-US" baseline="0" dirty="0" smtClean="0">
              <a:solidFill>
                <a:schemeClr val="bg1"/>
              </a:solidFill>
            </a:endParaRPr>
          </a:p>
        </p:txBody>
      </p:sp>
      <p:sp>
        <p:nvSpPr>
          <p:cNvPr id="4" name="Slide Number Placeholder 3"/>
          <p:cNvSpPr>
            <a:spLocks noGrp="1"/>
          </p:cNvSpPr>
          <p:nvPr>
            <p:ph type="sldNum" sz="quarter" idx="10"/>
          </p:nvPr>
        </p:nvSpPr>
        <p:spPr/>
        <p:txBody>
          <a:bodyPr/>
          <a:lstStyle/>
          <a:p>
            <a:fld id="{835281BF-58F9-4F47-9267-A4D4DC0577A9}" type="slidenum">
              <a:rPr lang="en-US" smtClean="0"/>
              <a:t>8</a:t>
            </a:fld>
            <a:endParaRPr lang="en-US"/>
          </a:p>
        </p:txBody>
      </p:sp>
    </p:spTree>
    <p:extLst>
      <p:ext uri="{BB962C8B-B14F-4D97-AF65-F5344CB8AC3E}">
        <p14:creationId xmlns:p14="http://schemas.microsoft.com/office/powerpoint/2010/main" val="715136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5281BF-58F9-4F47-9267-A4D4DC0577A9}" type="slidenum">
              <a:rPr lang="en-US" smtClean="0"/>
              <a:t>9</a:t>
            </a:fld>
            <a:endParaRPr lang="en-US"/>
          </a:p>
        </p:txBody>
      </p:sp>
    </p:spTree>
    <p:extLst>
      <p:ext uri="{BB962C8B-B14F-4D97-AF65-F5344CB8AC3E}">
        <p14:creationId xmlns:p14="http://schemas.microsoft.com/office/powerpoint/2010/main" val="16559452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jpe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2.png"/><Relationship Id="rId7" Type="http://schemas.microsoft.com/office/2007/relationships/hdphoto" Target="../media/hdphoto2.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5" name="Picture 14" descr="Footer.png"/>
          <p:cNvPicPr>
            <a:picLocks noChangeAspect="1"/>
          </p:cNvPicPr>
          <p:nvPr userDrawn="1"/>
        </p:nvPicPr>
        <p:blipFill>
          <a:blip r:embed="rId2"/>
          <a:stretch>
            <a:fillRect/>
          </a:stretch>
        </p:blipFill>
        <p:spPr>
          <a:xfrm>
            <a:off x="0" y="4303713"/>
            <a:ext cx="9144000" cy="84455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rcRect b="54352"/>
          <a:stretch>
            <a:fillRect/>
          </a:stretch>
        </p:blipFill>
        <p:spPr>
          <a:xfrm>
            <a:off x="-6699" y="0"/>
            <a:ext cx="9144000" cy="2350008"/>
          </a:xfrm>
          <a:prstGeom prst="rect">
            <a:avLst/>
          </a:prstGeom>
        </p:spPr>
      </p:pic>
      <p:pic>
        <p:nvPicPr>
          <p:cNvPr id="9" name="Picture 57" descr="logo"/>
          <p:cNvPicPr>
            <a:picLocks noChangeAspect="1" noChangeArrowheads="1"/>
          </p:cNvPicPr>
          <p:nvPr userDrawn="1"/>
        </p:nvPicPr>
        <p:blipFill>
          <a:blip r:embed="rId4">
            <a:extLst>
              <a:ext uri="{28A0092B-C50C-407E-A947-70E740481C1C}">
                <a14:useLocalDpi xmlns:a14="http://schemas.microsoft.com/office/drawing/2010/main" val="0"/>
              </a:ext>
            </a:extLst>
          </a:blip>
          <a:srcRect b="41354"/>
          <a:stretch>
            <a:fillRect/>
          </a:stretch>
        </p:blipFill>
        <p:spPr bwMode="auto">
          <a:xfrm>
            <a:off x="296338" y="4826975"/>
            <a:ext cx="685800" cy="15583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7" descr="logo"/>
          <p:cNvPicPr>
            <a:picLocks noChangeAspect="1" noChangeArrowheads="1"/>
          </p:cNvPicPr>
          <p:nvPr userDrawn="1"/>
        </p:nvPicPr>
        <p:blipFill>
          <a:blip r:embed="rId4">
            <a:extLst>
              <a:ext uri="{28A0092B-C50C-407E-A947-70E740481C1C}">
                <a14:useLocalDpi xmlns:a14="http://schemas.microsoft.com/office/drawing/2010/main" val="0"/>
              </a:ext>
            </a:extLst>
          </a:blip>
          <a:srcRect t="59730" b="7282"/>
          <a:stretch>
            <a:fillRect/>
          </a:stretch>
        </p:blipFill>
        <p:spPr bwMode="auto">
          <a:xfrm>
            <a:off x="982138" y="4830429"/>
            <a:ext cx="1192175" cy="15238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userDrawn="1"/>
        </p:nvSpPr>
        <p:spPr>
          <a:xfrm>
            <a:off x="0" y="2347393"/>
            <a:ext cx="9144000" cy="2339997"/>
          </a:xfrm>
          <a:prstGeom prst="rect">
            <a:avLst/>
          </a:prstGeom>
          <a:solidFill>
            <a:srgbClr val="FF6600"/>
          </a:solidFill>
          <a:ln w="15875" cap="flat" cmpd="sng" algn="ctr">
            <a:noFill/>
            <a:prstDash val="solid"/>
          </a:ln>
          <a:effectLst/>
        </p:spPr>
        <p:txBody>
          <a:bodyPr lIns="137160" tIns="137160" rIns="137160" bIns="13716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Futura Std Book"/>
              <a:ea typeface="+mn-ea"/>
              <a:cs typeface="+mn-cs"/>
            </a:endParaRPr>
          </a:p>
        </p:txBody>
      </p:sp>
      <p:sp>
        <p:nvSpPr>
          <p:cNvPr id="12" name="Rectangle 11"/>
          <p:cNvSpPr/>
          <p:nvPr userDrawn="1"/>
        </p:nvSpPr>
        <p:spPr>
          <a:xfrm>
            <a:off x="-1" y="0"/>
            <a:ext cx="9144000" cy="73152"/>
          </a:xfrm>
          <a:prstGeom prst="rect">
            <a:avLst/>
          </a:prstGeom>
          <a:solidFill>
            <a:schemeClr val="tx1">
              <a:lumMod val="85000"/>
              <a:lumOff val="15000"/>
            </a:schemeClr>
          </a:solidFill>
          <a:ln w="15875" cap="flat" cmpd="sng" algn="ctr">
            <a:noFill/>
            <a:prstDash val="solid"/>
          </a:ln>
          <a:effectLst/>
        </p:spPr>
        <p:txBody>
          <a:bodyPr lIns="137160" tIns="137160" rIns="137160" bIns="13716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Futura Std Book"/>
              <a:ea typeface="+mn-ea"/>
              <a:cs typeface="+mn-cs"/>
            </a:endParaRPr>
          </a:p>
        </p:txBody>
      </p:sp>
      <p:sp>
        <p:nvSpPr>
          <p:cNvPr id="13" name="Round Single Corner Rectangle 12"/>
          <p:cNvSpPr/>
          <p:nvPr userDrawn="1"/>
        </p:nvSpPr>
        <p:spPr>
          <a:xfrm>
            <a:off x="-6980" y="1167892"/>
            <a:ext cx="4546600" cy="2349500"/>
          </a:xfrm>
          <a:prstGeom prst="round1Rect">
            <a:avLst/>
          </a:prstGeom>
          <a:gradFill flip="none" rotWithShape="1">
            <a:gsLst>
              <a:gs pos="0">
                <a:schemeClr val="tx1">
                  <a:alpha val="75000"/>
                </a:schemeClr>
              </a:gs>
              <a:gs pos="100000">
                <a:schemeClr val="tx1">
                  <a:lumMod val="75000"/>
                  <a:lumOff val="25000"/>
                  <a:alpha val="75000"/>
                </a:schemeClr>
              </a:gs>
            </a:gsLst>
            <a:lin ang="16200000" scaled="0"/>
            <a:tileRect/>
          </a:gra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userDrawn="1"/>
        </p:nvPicPr>
        <p:blipFill rotWithShape="1">
          <a:blip r:embed="rId5">
            <a:extLst>
              <a:ext uri="{28A0092B-C50C-407E-A947-70E740481C1C}">
                <a14:useLocalDpi xmlns:a14="http://schemas.microsoft.com/office/drawing/2010/main" val="0"/>
              </a:ext>
            </a:extLst>
          </a:blip>
          <a:srcRect t="20862" r="95040" b="60635"/>
          <a:stretch/>
        </p:blipFill>
        <p:spPr>
          <a:xfrm>
            <a:off x="-14601" y="1073020"/>
            <a:ext cx="453140" cy="951723"/>
          </a:xfrm>
          <a:prstGeom prst="rect">
            <a:avLst/>
          </a:prstGeom>
        </p:spPr>
      </p:pic>
      <p:sp>
        <p:nvSpPr>
          <p:cNvPr id="2" name="Title 1"/>
          <p:cNvSpPr>
            <a:spLocks noGrp="1"/>
          </p:cNvSpPr>
          <p:nvPr>
            <p:ph type="ctrTitle"/>
          </p:nvPr>
        </p:nvSpPr>
        <p:spPr>
          <a:xfrm>
            <a:off x="211969" y="1175004"/>
            <a:ext cx="4327651" cy="2342388"/>
          </a:xfrm>
          <a:prstGeom prst="rect">
            <a:avLst/>
          </a:prstGeom>
        </p:spPr>
        <p:txBody>
          <a:bodyPr vert="horz" lIns="91440" tIns="45720" rIns="91440" bIns="45720" rtlCol="0" anchor="ctr">
            <a:normAutofit/>
          </a:bodyPr>
          <a:lstStyle>
            <a:lvl1pPr>
              <a:defRPr kumimoji="0" lang="en-US" sz="3500" b="0" i="0" u="none" strike="noStrike" cap="none" spc="0" normalizeH="0" baseline="0" dirty="0">
                <a:ln>
                  <a:noFill/>
                </a:ln>
                <a:effectLst/>
                <a:uLnTx/>
                <a:uFillTx/>
              </a:defRPr>
            </a:lvl1pPr>
          </a:lstStyle>
          <a:p>
            <a:pPr marL="0" marR="0" lvl="0" indent="0" defTabSz="914400" fontAlgn="auto">
              <a:lnSpc>
                <a:spcPct val="100000"/>
              </a:lnSpc>
              <a:spcBef>
                <a:spcPts val="0"/>
              </a:spcBef>
              <a:spcAft>
                <a:spcPts val="0"/>
              </a:spcAft>
              <a:buClrTx/>
              <a:buSzTx/>
              <a:buFontTx/>
              <a:tabLst/>
            </a:pPr>
            <a:r>
              <a:rPr lang="en-US" smtClean="0"/>
              <a:t>Click to edit Master title style</a:t>
            </a:r>
            <a:endParaRPr lang="en-US" dirty="0"/>
          </a:p>
        </p:txBody>
      </p:sp>
      <p:sp>
        <p:nvSpPr>
          <p:cNvPr id="16" name="Text Placeholder 15"/>
          <p:cNvSpPr>
            <a:spLocks noGrp="1"/>
          </p:cNvSpPr>
          <p:nvPr>
            <p:ph type="body" sz="quarter" idx="10"/>
          </p:nvPr>
        </p:nvSpPr>
        <p:spPr>
          <a:xfrm>
            <a:off x="212725" y="3517900"/>
            <a:ext cx="4327525" cy="785813"/>
          </a:xfrm>
        </p:spPr>
        <p:txBody>
          <a:bodyPr>
            <a:normAutofit/>
          </a:bodyPr>
          <a:lstStyle>
            <a:lvl1pPr>
              <a:defRPr sz="1500" b="1">
                <a:solidFill>
                  <a:schemeClr val="bg1"/>
                </a:solidFill>
              </a:defRPr>
            </a:lvl1pPr>
            <a:lvl2pPr marL="0" indent="0">
              <a:buNone/>
              <a:defRPr sz="11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p:txBody>
      </p:sp>
      <p:sp>
        <p:nvSpPr>
          <p:cNvPr id="18" name="Text Placeholder 17"/>
          <p:cNvSpPr>
            <a:spLocks noGrp="1"/>
          </p:cNvSpPr>
          <p:nvPr>
            <p:ph type="body" sz="quarter" idx="11" hasCustomPrompt="1"/>
          </p:nvPr>
        </p:nvSpPr>
        <p:spPr>
          <a:xfrm>
            <a:off x="3728996" y="4680566"/>
            <a:ext cx="4526004" cy="460873"/>
          </a:xfrm>
        </p:spPr>
        <p:txBody>
          <a:bodyPr vert="horz" lIns="182880" tIns="45720" rIns="182880" bIns="45720" rtlCol="0" anchor="ctr" anchorCtr="0">
            <a:normAutofit/>
          </a:bodyPr>
          <a:lstStyle>
            <a:lvl1pPr>
              <a:defRPr kumimoji="0" lang="en-US" sz="600" b="0" i="0" u="none" strike="noStrike" cap="none" spc="0" normalizeH="0" baseline="0" dirty="0">
                <a:ln>
                  <a:noFill/>
                </a:ln>
                <a:solidFill>
                  <a:schemeClr val="tx1"/>
                </a:solidFill>
                <a:effectLst/>
                <a:uLnTx/>
                <a:uFillTx/>
                <a:ea typeface="Arial"/>
              </a:defRPr>
            </a:lvl1pPr>
          </a:lstStyle>
          <a:p>
            <a:pPr marR="0" lvl="0" fontAlgn="auto">
              <a:lnSpc>
                <a:spcPts val="650"/>
              </a:lnSpc>
              <a:spcBef>
                <a:spcPts val="600"/>
              </a:spcBef>
              <a:spcAft>
                <a:spcPts val="0"/>
              </a:spcAft>
              <a:buClrTx/>
              <a:buSzTx/>
              <a:buFontTx/>
              <a:tabLst/>
            </a:pPr>
            <a:r>
              <a:rPr lang="en-US" dirty="0" smtClean="0"/>
              <a:t>Click to enter Footnote</a:t>
            </a:r>
            <a:endParaRPr lang="en-US" dirty="0"/>
          </a:p>
        </p:txBody>
      </p:sp>
      <p:sp>
        <p:nvSpPr>
          <p:cNvPr id="20" name="TextBox 19"/>
          <p:cNvSpPr txBox="1"/>
          <p:nvPr userDrawn="1"/>
        </p:nvSpPr>
        <p:spPr>
          <a:xfrm>
            <a:off x="2276673" y="4784626"/>
            <a:ext cx="1438675" cy="271869"/>
          </a:xfrm>
          <a:prstGeom prst="rect">
            <a:avLst/>
          </a:prstGeom>
        </p:spPr>
        <p:txBody>
          <a:bodyPr vert="horz" lIns="0" tIns="0" rIns="0" bIns="0" rtlCol="0" anchor="ctr" anchorCtr="0">
            <a:normAutofit/>
          </a:bodyPr>
          <a:lstStyle>
            <a:lvl1pPr marR="0" lvl="0" indent="0" fontAlgn="auto">
              <a:lnSpc>
                <a:spcPts val="650"/>
              </a:lnSpc>
              <a:spcBef>
                <a:spcPts val="600"/>
              </a:spcBef>
              <a:spcAft>
                <a:spcPts val="0"/>
              </a:spcAft>
              <a:buClrTx/>
              <a:buSzTx/>
              <a:buFontTx/>
              <a:buNone/>
              <a:tabLst/>
              <a:defRPr kumimoji="0" lang="en-US" sz="600" b="0" i="0" u="none" strike="noStrike" cap="none" spc="0" normalizeH="0" baseline="0" dirty="0" smtClean="0">
                <a:ln>
                  <a:noFill/>
                </a:ln>
                <a:effectLst/>
                <a:uLnTx/>
                <a:uFillTx/>
                <a:latin typeface="Verdana"/>
                <a:ea typeface="Arial"/>
                <a:cs typeface="Verdana"/>
              </a:defRPr>
            </a:lvl1pPr>
            <a:lvl2pPr marL="230188" indent="-230188">
              <a:spcBef>
                <a:spcPts val="600"/>
              </a:spcBef>
              <a:buClr>
                <a:srgbClr val="FF6600"/>
              </a:buClr>
              <a:buFont typeface="Verdana" pitchFamily="34" charset="0"/>
              <a:buChar char="+"/>
              <a:defRPr lang="en-US" sz="1600" dirty="0" smtClean="0">
                <a:solidFill>
                  <a:schemeClr val="tx1">
                    <a:lumMod val="65000"/>
                    <a:lumOff val="35000"/>
                  </a:schemeClr>
                </a:solidFill>
                <a:latin typeface="Verdana"/>
                <a:cs typeface="Verdana"/>
              </a:defRPr>
            </a:lvl2pPr>
            <a:lvl3pPr marL="398463" indent="-169863">
              <a:spcBef>
                <a:spcPct val="20000"/>
              </a:spcBef>
              <a:buClr>
                <a:schemeClr val="accent1"/>
              </a:buClr>
              <a:buFont typeface="Wingdings" pitchFamily="2" charset="2"/>
              <a:buChar char="§"/>
              <a:defRPr lang="en-US" sz="1600" spc="40" baseline="0" dirty="0" smtClean="0">
                <a:solidFill>
                  <a:schemeClr val="tx1">
                    <a:lumMod val="50000"/>
                    <a:lumOff val="50000"/>
                  </a:schemeClr>
                </a:solidFill>
                <a:latin typeface="Verdana"/>
                <a:cs typeface="Verdana"/>
              </a:defRPr>
            </a:lvl3pPr>
            <a:lvl4pPr marL="411163" indent="0">
              <a:spcBef>
                <a:spcPct val="20000"/>
              </a:spcBef>
              <a:buFont typeface="Arial"/>
              <a:buNone/>
              <a:defRPr lang="en-US" sz="1400" spc="40" dirty="0">
                <a:solidFill>
                  <a:srgbClr val="F79646"/>
                </a:solidFill>
                <a:latin typeface="Verdana"/>
                <a:cs typeface="Verdana"/>
              </a:defRPr>
            </a:lvl4pPr>
            <a:lvl5pPr marL="515938" indent="0">
              <a:spcBef>
                <a:spcPct val="20000"/>
              </a:spcBef>
              <a:buFont typeface="Arial"/>
              <a:buNone/>
              <a:defRPr lang="en-US" sz="1400">
                <a:solidFill>
                  <a:srgbClr val="F79646"/>
                </a:solidFill>
              </a:defRPr>
            </a:lvl5pPr>
            <a:lvl6pPr marL="688975" indent="-115888">
              <a:spcBef>
                <a:spcPct val="20000"/>
              </a:spcBef>
              <a:buClr>
                <a:schemeClr val="accent1"/>
              </a:buClr>
              <a:buFont typeface="Arial"/>
              <a:buChar char="•"/>
              <a:defRPr sz="11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lvl="0"/>
            <a:r>
              <a:rPr lang="en-US" dirty="0" smtClean="0">
                <a:solidFill>
                  <a:schemeClr val="tx1">
                    <a:lumMod val="50000"/>
                    <a:lumOff val="50000"/>
                  </a:schemeClr>
                </a:solidFill>
              </a:rPr>
              <a:t>Summa Proprietary and Confidential</a:t>
            </a:r>
            <a:endParaRPr lang="en-US" dirty="0">
              <a:solidFill>
                <a:schemeClr val="tx1">
                  <a:lumMod val="50000"/>
                  <a:lumOff val="50000"/>
                </a:schemeClr>
              </a:solidFill>
            </a:endParaRPr>
          </a:p>
        </p:txBody>
      </p:sp>
    </p:spTree>
    <p:extLst>
      <p:ext uri="{BB962C8B-B14F-4D97-AF65-F5344CB8AC3E}">
        <p14:creationId xmlns:p14="http://schemas.microsoft.com/office/powerpoint/2010/main" val="1996406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pic>
        <p:nvPicPr>
          <p:cNvPr id="9" name="Picture 8" descr="Footer.png"/>
          <p:cNvPicPr>
            <a:picLocks noChangeAspect="1"/>
          </p:cNvPicPr>
          <p:nvPr userDrawn="1"/>
        </p:nvPicPr>
        <p:blipFill>
          <a:blip r:embed="rId2"/>
          <a:stretch>
            <a:fillRect/>
          </a:stretch>
        </p:blipFill>
        <p:spPr>
          <a:xfrm>
            <a:off x="0" y="4303713"/>
            <a:ext cx="9144000" cy="844550"/>
          </a:xfrm>
          <a:prstGeom prst="rect">
            <a:avLst/>
          </a:prstGeom>
        </p:spPr>
      </p:pic>
      <p:pic>
        <p:nvPicPr>
          <p:cNvPr id="2" name="Picture 1" descr="Footer.png"/>
          <p:cNvPicPr>
            <a:picLocks noChangeAspect="1"/>
          </p:cNvPicPr>
          <p:nvPr userDrawn="1"/>
        </p:nvPicPr>
        <p:blipFill>
          <a:blip r:embed="rId2"/>
          <a:stretch>
            <a:fillRect/>
          </a:stretch>
        </p:blipFill>
        <p:spPr>
          <a:xfrm>
            <a:off x="0" y="4303713"/>
            <a:ext cx="9144000" cy="844550"/>
          </a:xfrm>
          <a:prstGeom prst="rect">
            <a:avLst/>
          </a:prstGeom>
        </p:spPr>
      </p:pic>
      <p:pic>
        <p:nvPicPr>
          <p:cNvPr id="6" name="Picture 5"/>
          <p:cNvPicPr>
            <a:picLocks noChangeAspect="1"/>
          </p:cNvPicPr>
          <p:nvPr userDrawn="1"/>
        </p:nvPicPr>
        <p:blipFill rotWithShape="1">
          <a:blip r:embed="rId3">
            <a:extLst>
              <a:ext uri="{28A0092B-C50C-407E-A947-70E740481C1C}">
                <a14:useLocalDpi xmlns:a14="http://schemas.microsoft.com/office/drawing/2010/main" val="0"/>
              </a:ext>
            </a:extLst>
          </a:blip>
          <a:srcRect t="62088"/>
          <a:stretch/>
        </p:blipFill>
        <p:spPr>
          <a:xfrm>
            <a:off x="-9145" y="2350009"/>
            <a:ext cx="9153144" cy="2339998"/>
          </a:xfrm>
          <a:prstGeom prst="rect">
            <a:avLst/>
          </a:prstGeom>
        </p:spPr>
      </p:pic>
      <p:pic>
        <p:nvPicPr>
          <p:cNvPr id="7" name="Picture 6"/>
          <p:cNvPicPr>
            <a:picLocks noChangeAspect="1"/>
          </p:cNvPicPr>
          <p:nvPr userDrawn="1"/>
        </p:nvPicPr>
        <p:blipFill rotWithShape="1">
          <a:blip r:embed="rId4">
            <a:grayscl/>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t="4278" b="50247"/>
          <a:stretch/>
        </p:blipFill>
        <p:spPr>
          <a:xfrm>
            <a:off x="-9145" y="2350009"/>
            <a:ext cx="9144000" cy="2341054"/>
          </a:xfrm>
          <a:prstGeom prst="rect">
            <a:avLst/>
          </a:prstGeom>
        </p:spPr>
      </p:pic>
      <p:pic>
        <p:nvPicPr>
          <p:cNvPr id="8" name="Picture 7"/>
          <p:cNvPicPr>
            <a:picLocks noChangeAspect="1"/>
          </p:cNvPicPr>
          <p:nvPr userDrawn="1"/>
        </p:nvPicPr>
        <p:blipFill rotWithShape="1">
          <a:blip r:embed="rId6">
            <a:grayscl/>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t="4885" r="8149" b="53346"/>
          <a:stretch/>
        </p:blipFill>
        <p:spPr>
          <a:xfrm>
            <a:off x="0" y="2350008"/>
            <a:ext cx="9144000" cy="2341055"/>
          </a:xfrm>
          <a:prstGeom prst="rect">
            <a:avLst/>
          </a:prstGeom>
        </p:spPr>
      </p:pic>
      <p:sp>
        <p:nvSpPr>
          <p:cNvPr id="20" name="Rectangle 19"/>
          <p:cNvSpPr/>
          <p:nvPr userDrawn="1"/>
        </p:nvSpPr>
        <p:spPr>
          <a:xfrm>
            <a:off x="0" y="0"/>
            <a:ext cx="9144000" cy="2276856"/>
          </a:xfrm>
          <a:prstGeom prst="rect">
            <a:avLst/>
          </a:prstGeom>
          <a:gradFill flip="none" rotWithShape="1">
            <a:gsLst>
              <a:gs pos="0">
                <a:srgbClr val="F26522"/>
              </a:gs>
              <a:gs pos="100000">
                <a:srgbClr val="F79646"/>
              </a:gs>
            </a:gsLst>
            <a:lin ang="18900000" scaled="0"/>
            <a:tileRect/>
          </a:gradFill>
          <a:ln w="15875" cap="flat" cmpd="sng" algn="ctr">
            <a:noFill/>
            <a:prstDash val="solid"/>
          </a:ln>
          <a:effectLst/>
        </p:spPr>
        <p:txBody>
          <a:bodyPr lIns="137160" tIns="137160" rIns="137160" bIns="13716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Futura Std Book"/>
            </a:endParaRPr>
          </a:p>
        </p:txBody>
      </p:sp>
      <p:sp>
        <p:nvSpPr>
          <p:cNvPr id="10" name="TextBox 9"/>
          <p:cNvSpPr txBox="1"/>
          <p:nvPr userDrawn="1"/>
        </p:nvSpPr>
        <p:spPr>
          <a:xfrm>
            <a:off x="8255000" y="4691063"/>
            <a:ext cx="685800" cy="457200"/>
          </a:xfrm>
          <a:prstGeom prst="rect">
            <a:avLst/>
          </a:prstGeom>
        </p:spPr>
        <p:txBody>
          <a:bodyPr vert="horz" lIns="182880" tIns="45720" rIns="182880" bIns="45720" rtlCol="0" anchor="ctr" anchorCtr="0"/>
          <a:lstStyle>
            <a:defPPr>
              <a:defRPr lang="en-US"/>
            </a:defPPr>
            <a:lvl1pPr algn="r">
              <a:defRPr lang="en-US" sz="800" smtClean="0">
                <a:solidFill>
                  <a:srgbClr val="444444"/>
                </a:solidFill>
                <a:cs typeface="Arial"/>
              </a:defRPr>
            </a:lvl1pPr>
          </a:lstStyle>
          <a:p>
            <a:fld id="{CA2E1E93-11B9-464E-AF21-E2369226A36F}" type="slidenum">
              <a:rPr sz="1000" b="0">
                <a:solidFill>
                  <a:srgbClr val="444444"/>
                </a:solidFill>
                <a:cs typeface="Verdana"/>
              </a:rPr>
              <a:pPr/>
              <a:t>‹#›</a:t>
            </a:fld>
            <a:endParaRPr sz="1000" b="0" dirty="0">
              <a:solidFill>
                <a:srgbClr val="444444"/>
              </a:solidFill>
              <a:cs typeface="Verdana"/>
            </a:endParaRPr>
          </a:p>
        </p:txBody>
      </p:sp>
      <p:sp>
        <p:nvSpPr>
          <p:cNvPr id="21" name="Title 20"/>
          <p:cNvSpPr>
            <a:spLocks noGrp="1"/>
          </p:cNvSpPr>
          <p:nvPr>
            <p:ph type="title"/>
          </p:nvPr>
        </p:nvSpPr>
        <p:spPr>
          <a:xfrm>
            <a:off x="203200" y="0"/>
            <a:ext cx="8737600" cy="2276855"/>
          </a:xfrm>
        </p:spPr>
        <p:txBody>
          <a:bodyPr anchor="ctr" anchorCtr="0"/>
          <a:lstStyle>
            <a:lvl1pPr>
              <a:defRPr sz="3500" b="0"/>
            </a:lvl1pPr>
          </a:lstStyle>
          <a:p>
            <a:r>
              <a:rPr lang="en-US" smtClean="0"/>
              <a:t>Click to edit Master title style</a:t>
            </a:r>
            <a:endParaRPr lang="en-US" dirty="0"/>
          </a:p>
        </p:txBody>
      </p:sp>
      <p:sp>
        <p:nvSpPr>
          <p:cNvPr id="13" name="Text Placeholder 17"/>
          <p:cNvSpPr>
            <a:spLocks noGrp="1"/>
          </p:cNvSpPr>
          <p:nvPr>
            <p:ph type="body" sz="quarter" idx="11" hasCustomPrompt="1"/>
          </p:nvPr>
        </p:nvSpPr>
        <p:spPr>
          <a:xfrm>
            <a:off x="3728996" y="4680566"/>
            <a:ext cx="4526004" cy="460873"/>
          </a:xfrm>
        </p:spPr>
        <p:txBody>
          <a:bodyPr vert="horz" lIns="182880" tIns="45720" rIns="182880" bIns="45720" rtlCol="0" anchor="ctr" anchorCtr="0">
            <a:normAutofit/>
          </a:bodyPr>
          <a:lstStyle>
            <a:lvl1pPr>
              <a:defRPr kumimoji="0" lang="en-US" sz="600" b="0" i="0" u="none" strike="noStrike" cap="none" spc="0" normalizeH="0" baseline="0" dirty="0">
                <a:ln>
                  <a:noFill/>
                </a:ln>
                <a:solidFill>
                  <a:schemeClr val="tx1"/>
                </a:solidFill>
                <a:effectLst/>
                <a:uLnTx/>
                <a:uFillTx/>
                <a:ea typeface="Arial"/>
              </a:defRPr>
            </a:lvl1pPr>
          </a:lstStyle>
          <a:p>
            <a:pPr marR="0" lvl="0" fontAlgn="auto">
              <a:lnSpc>
                <a:spcPts val="650"/>
              </a:lnSpc>
              <a:spcBef>
                <a:spcPts val="600"/>
              </a:spcBef>
              <a:spcAft>
                <a:spcPts val="0"/>
              </a:spcAft>
              <a:buClrTx/>
              <a:buSzTx/>
              <a:buFontTx/>
              <a:tabLst/>
            </a:pPr>
            <a:r>
              <a:rPr lang="en-US" dirty="0" smtClean="0"/>
              <a:t>Click to enter Footnote</a:t>
            </a:r>
            <a:endParaRPr lang="en-US" dirty="0"/>
          </a:p>
        </p:txBody>
      </p:sp>
      <p:sp>
        <p:nvSpPr>
          <p:cNvPr id="17" name="TextBox 16"/>
          <p:cNvSpPr txBox="1"/>
          <p:nvPr userDrawn="1"/>
        </p:nvSpPr>
        <p:spPr>
          <a:xfrm>
            <a:off x="2276673" y="4784626"/>
            <a:ext cx="1438675" cy="271869"/>
          </a:xfrm>
          <a:prstGeom prst="rect">
            <a:avLst/>
          </a:prstGeom>
        </p:spPr>
        <p:txBody>
          <a:bodyPr vert="horz" lIns="0" tIns="0" rIns="0" bIns="0" rtlCol="0" anchor="ctr" anchorCtr="0">
            <a:normAutofit/>
          </a:bodyPr>
          <a:lstStyle>
            <a:lvl1pPr marR="0" lvl="0" indent="0" fontAlgn="auto">
              <a:lnSpc>
                <a:spcPts val="650"/>
              </a:lnSpc>
              <a:spcBef>
                <a:spcPts val="600"/>
              </a:spcBef>
              <a:spcAft>
                <a:spcPts val="0"/>
              </a:spcAft>
              <a:buClrTx/>
              <a:buSzTx/>
              <a:buFontTx/>
              <a:buNone/>
              <a:tabLst/>
              <a:defRPr kumimoji="0" lang="en-US" sz="600" b="0" i="0" u="none" strike="noStrike" cap="none" spc="0" normalizeH="0" baseline="0" dirty="0" smtClean="0">
                <a:ln>
                  <a:noFill/>
                </a:ln>
                <a:effectLst/>
                <a:uLnTx/>
                <a:uFillTx/>
                <a:latin typeface="Verdana"/>
                <a:ea typeface="Arial"/>
                <a:cs typeface="Verdana"/>
              </a:defRPr>
            </a:lvl1pPr>
            <a:lvl2pPr marL="230188" indent="-230188">
              <a:spcBef>
                <a:spcPts val="600"/>
              </a:spcBef>
              <a:buClr>
                <a:srgbClr val="FF6600"/>
              </a:buClr>
              <a:buFont typeface="Verdana" pitchFamily="34" charset="0"/>
              <a:buChar char="+"/>
              <a:defRPr lang="en-US" sz="1600" dirty="0" smtClean="0">
                <a:solidFill>
                  <a:schemeClr val="tx1">
                    <a:lumMod val="65000"/>
                    <a:lumOff val="35000"/>
                  </a:schemeClr>
                </a:solidFill>
                <a:latin typeface="Verdana"/>
                <a:cs typeface="Verdana"/>
              </a:defRPr>
            </a:lvl2pPr>
            <a:lvl3pPr marL="398463" indent="-169863">
              <a:spcBef>
                <a:spcPct val="20000"/>
              </a:spcBef>
              <a:buClr>
                <a:schemeClr val="accent1"/>
              </a:buClr>
              <a:buFont typeface="Wingdings" pitchFamily="2" charset="2"/>
              <a:buChar char="§"/>
              <a:defRPr lang="en-US" sz="1600" spc="40" baseline="0" dirty="0" smtClean="0">
                <a:solidFill>
                  <a:schemeClr val="tx1">
                    <a:lumMod val="50000"/>
                    <a:lumOff val="50000"/>
                  </a:schemeClr>
                </a:solidFill>
                <a:latin typeface="Verdana"/>
                <a:cs typeface="Verdana"/>
              </a:defRPr>
            </a:lvl3pPr>
            <a:lvl4pPr marL="411163" indent="0">
              <a:spcBef>
                <a:spcPct val="20000"/>
              </a:spcBef>
              <a:buFont typeface="Arial"/>
              <a:buNone/>
              <a:defRPr lang="en-US" sz="1400" spc="40" dirty="0">
                <a:solidFill>
                  <a:srgbClr val="F79646"/>
                </a:solidFill>
                <a:latin typeface="Verdana"/>
                <a:cs typeface="Verdana"/>
              </a:defRPr>
            </a:lvl4pPr>
            <a:lvl5pPr marL="515938" indent="0">
              <a:spcBef>
                <a:spcPct val="20000"/>
              </a:spcBef>
              <a:buFont typeface="Arial"/>
              <a:buNone/>
              <a:defRPr lang="en-US" sz="1400">
                <a:solidFill>
                  <a:srgbClr val="F79646"/>
                </a:solidFill>
              </a:defRPr>
            </a:lvl5pPr>
            <a:lvl6pPr marL="688975" indent="-115888">
              <a:spcBef>
                <a:spcPct val="20000"/>
              </a:spcBef>
              <a:buClr>
                <a:schemeClr val="accent1"/>
              </a:buClr>
              <a:buFont typeface="Arial"/>
              <a:buChar char="•"/>
              <a:defRPr sz="11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lvl="0"/>
            <a:r>
              <a:rPr lang="en-US" dirty="0" smtClean="0">
                <a:solidFill>
                  <a:schemeClr val="tx1">
                    <a:lumMod val="50000"/>
                    <a:lumOff val="50000"/>
                  </a:schemeClr>
                </a:solidFill>
              </a:rPr>
              <a:t>Summa Proprietary and Confidential</a:t>
            </a:r>
            <a:endParaRPr lang="en-US" dirty="0">
              <a:solidFill>
                <a:schemeClr val="tx1">
                  <a:lumMod val="50000"/>
                  <a:lumOff val="50000"/>
                </a:schemeClr>
              </a:solidFill>
            </a:endParaRPr>
          </a:p>
        </p:txBody>
      </p:sp>
      <p:pic>
        <p:nvPicPr>
          <p:cNvPr id="18" name="Picture 57" descr="logo"/>
          <p:cNvPicPr>
            <a:picLocks noChangeAspect="1" noChangeArrowheads="1"/>
          </p:cNvPicPr>
          <p:nvPr userDrawn="1"/>
        </p:nvPicPr>
        <p:blipFill>
          <a:blip r:embed="rId8">
            <a:extLst>
              <a:ext uri="{28A0092B-C50C-407E-A947-70E740481C1C}">
                <a14:useLocalDpi xmlns:a14="http://schemas.microsoft.com/office/drawing/2010/main" val="0"/>
              </a:ext>
            </a:extLst>
          </a:blip>
          <a:srcRect b="41354"/>
          <a:stretch>
            <a:fillRect/>
          </a:stretch>
        </p:blipFill>
        <p:spPr bwMode="auto">
          <a:xfrm>
            <a:off x="296338" y="4826975"/>
            <a:ext cx="685800" cy="15583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57" descr="logo"/>
          <p:cNvPicPr>
            <a:picLocks noChangeAspect="1" noChangeArrowheads="1"/>
          </p:cNvPicPr>
          <p:nvPr userDrawn="1"/>
        </p:nvPicPr>
        <p:blipFill>
          <a:blip r:embed="rId8">
            <a:extLst>
              <a:ext uri="{28A0092B-C50C-407E-A947-70E740481C1C}">
                <a14:useLocalDpi xmlns:a14="http://schemas.microsoft.com/office/drawing/2010/main" val="0"/>
              </a:ext>
            </a:extLst>
          </a:blip>
          <a:srcRect t="59730" b="7282"/>
          <a:stretch>
            <a:fillRect/>
          </a:stretch>
        </p:blipFill>
        <p:spPr bwMode="auto">
          <a:xfrm>
            <a:off x="982138" y="4830429"/>
            <a:ext cx="1192175" cy="152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7537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12" name="Text Placeholder 11"/>
          <p:cNvSpPr>
            <a:spLocks noGrp="1"/>
          </p:cNvSpPr>
          <p:nvPr>
            <p:ph type="body" sz="quarter" idx="12" hasCustomPrompt="1"/>
          </p:nvPr>
        </p:nvSpPr>
        <p:spPr>
          <a:xfrm>
            <a:off x="203200" y="1320665"/>
            <a:ext cx="8737600" cy="3278213"/>
          </a:xfrm>
        </p:spPr>
        <p:txBody>
          <a:bodyPr/>
          <a:lstStyle>
            <a:lvl1pPr>
              <a:spcBef>
                <a:spcPts val="600"/>
              </a:spcBef>
              <a:spcAft>
                <a:spcPts val="600"/>
              </a:spcAft>
              <a:defRPr baseline="0"/>
            </a:lvl1pPr>
            <a:lvl2pPr>
              <a:spcBef>
                <a:spcPts val="600"/>
              </a:spcBef>
              <a:spcAft>
                <a:spcPts val="600"/>
              </a:spcAft>
              <a:defRPr/>
            </a:lvl2pPr>
          </a:lstStyle>
          <a:p>
            <a:pPr lvl="0"/>
            <a:r>
              <a:rPr lang="en-US" dirty="0" smtClean="0"/>
              <a:t>Agenda Point 1</a:t>
            </a:r>
          </a:p>
          <a:p>
            <a:pPr lvl="1"/>
            <a:r>
              <a:rPr lang="en-US" dirty="0" smtClean="0"/>
              <a:t>Sub Point 1</a:t>
            </a:r>
            <a:endParaRPr lang="en-US" dirty="0"/>
          </a:p>
        </p:txBody>
      </p:sp>
      <p:pic>
        <p:nvPicPr>
          <p:cNvPr id="7" name="Picture 6"/>
          <p:cNvPicPr>
            <a:picLocks noChangeAspect="1"/>
          </p:cNvPicPr>
          <p:nvPr userDrawn="1"/>
        </p:nvPicPr>
        <p:blipFill rotWithShape="1">
          <a:blip r:embed="rId2">
            <a:grayscl/>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t="9323" r="8319" b="51131"/>
          <a:stretch/>
        </p:blipFill>
        <p:spPr>
          <a:xfrm>
            <a:off x="4614332" y="-2"/>
            <a:ext cx="4529668" cy="1097282"/>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p:nvPr userDrawn="1"/>
        </p:nvSpPr>
        <p:spPr>
          <a:xfrm>
            <a:off x="8311487" y="4690007"/>
            <a:ext cx="629313" cy="38013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17"/>
          <p:cNvSpPr>
            <a:spLocks noGrp="1"/>
          </p:cNvSpPr>
          <p:nvPr>
            <p:ph type="body" sz="quarter" idx="11" hasCustomPrompt="1"/>
          </p:nvPr>
        </p:nvSpPr>
        <p:spPr>
          <a:xfrm>
            <a:off x="3728996" y="4680566"/>
            <a:ext cx="4526004" cy="460873"/>
          </a:xfrm>
        </p:spPr>
        <p:txBody>
          <a:bodyPr vert="horz" lIns="182880" tIns="45720" rIns="182880" bIns="45720" rtlCol="0" anchor="ctr" anchorCtr="0">
            <a:normAutofit/>
          </a:bodyPr>
          <a:lstStyle>
            <a:lvl1pPr>
              <a:defRPr kumimoji="0" lang="en-US" sz="600" b="0" i="0" u="none" strike="noStrike" cap="none" spc="0" normalizeH="0" baseline="0" dirty="0">
                <a:ln>
                  <a:noFill/>
                </a:ln>
                <a:solidFill>
                  <a:schemeClr val="tx1"/>
                </a:solidFill>
                <a:effectLst/>
                <a:uLnTx/>
                <a:uFillTx/>
                <a:ea typeface="Arial"/>
              </a:defRPr>
            </a:lvl1pPr>
          </a:lstStyle>
          <a:p>
            <a:pPr marR="0" lvl="0" fontAlgn="auto">
              <a:lnSpc>
                <a:spcPts val="650"/>
              </a:lnSpc>
              <a:spcBef>
                <a:spcPts val="600"/>
              </a:spcBef>
              <a:spcAft>
                <a:spcPts val="0"/>
              </a:spcAft>
              <a:buClrTx/>
              <a:buSzTx/>
              <a:buFontTx/>
              <a:tabLst/>
            </a:pPr>
            <a:r>
              <a:rPr lang="en-US" dirty="0" smtClean="0"/>
              <a:t>Click to enter Footnote</a:t>
            </a:r>
            <a:endParaRPr lang="en-US" dirty="0"/>
          </a:p>
        </p:txBody>
      </p:sp>
    </p:spTree>
    <p:extLst>
      <p:ext uri="{BB962C8B-B14F-4D97-AF65-F5344CB8AC3E}">
        <p14:creationId xmlns:p14="http://schemas.microsoft.com/office/powerpoint/2010/main" val="837764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Column layou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1320664"/>
            <a:ext cx="8737600" cy="3278214"/>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2" name="Title 1"/>
          <p:cNvSpPr>
            <a:spLocks noGrp="1"/>
          </p:cNvSpPr>
          <p:nvPr>
            <p:ph type="title"/>
          </p:nvPr>
        </p:nvSpPr>
        <p:spPr>
          <a:xfrm>
            <a:off x="203200" y="-2"/>
            <a:ext cx="5957888" cy="1097281"/>
          </a:xfrm>
        </p:spPr>
        <p:txBody>
          <a:bodyPr/>
          <a:lstStyle/>
          <a:p>
            <a:r>
              <a:rPr lang="en-US" smtClean="0"/>
              <a:t>Click to edit Master title style</a:t>
            </a:r>
            <a:endParaRPr lang="en-US" dirty="0"/>
          </a:p>
        </p:txBody>
      </p:sp>
      <p:sp>
        <p:nvSpPr>
          <p:cNvPr id="5" name="Text Placeholder 17"/>
          <p:cNvSpPr>
            <a:spLocks noGrp="1"/>
          </p:cNvSpPr>
          <p:nvPr>
            <p:ph type="body" sz="quarter" idx="11" hasCustomPrompt="1"/>
          </p:nvPr>
        </p:nvSpPr>
        <p:spPr>
          <a:xfrm>
            <a:off x="3728996" y="4680566"/>
            <a:ext cx="4526004" cy="460873"/>
          </a:xfrm>
        </p:spPr>
        <p:txBody>
          <a:bodyPr vert="horz" lIns="182880" tIns="45720" rIns="182880" bIns="45720" rtlCol="0" anchor="ctr" anchorCtr="0">
            <a:normAutofit/>
          </a:bodyPr>
          <a:lstStyle>
            <a:lvl1pPr>
              <a:defRPr kumimoji="0" lang="en-US" sz="600" b="0" i="0" u="none" strike="noStrike" cap="none" spc="0" normalizeH="0" baseline="0" dirty="0">
                <a:ln>
                  <a:noFill/>
                </a:ln>
                <a:solidFill>
                  <a:schemeClr val="tx1"/>
                </a:solidFill>
                <a:effectLst/>
                <a:uLnTx/>
                <a:uFillTx/>
                <a:ea typeface="Arial"/>
              </a:defRPr>
            </a:lvl1pPr>
          </a:lstStyle>
          <a:p>
            <a:pPr marR="0" lvl="0" fontAlgn="auto">
              <a:lnSpc>
                <a:spcPts val="650"/>
              </a:lnSpc>
              <a:spcBef>
                <a:spcPts val="600"/>
              </a:spcBef>
              <a:spcAft>
                <a:spcPts val="0"/>
              </a:spcAft>
              <a:buClrTx/>
              <a:buSzTx/>
              <a:buFontTx/>
              <a:tabLst/>
            </a:pPr>
            <a:r>
              <a:rPr lang="en-US" dirty="0" smtClean="0"/>
              <a:t>Click to enter Footnote</a:t>
            </a:r>
            <a:endParaRPr lang="en-US" dirty="0"/>
          </a:p>
        </p:txBody>
      </p:sp>
      <p:sp>
        <p:nvSpPr>
          <p:cNvPr id="6" name="Picture Placeholder 3"/>
          <p:cNvSpPr>
            <a:spLocks noGrp="1"/>
          </p:cNvSpPr>
          <p:nvPr>
            <p:ph type="pic" sz="quarter" idx="18" hasCustomPrompt="1"/>
          </p:nvPr>
        </p:nvSpPr>
        <p:spPr>
          <a:xfrm>
            <a:off x="6161088" y="495300"/>
            <a:ext cx="2982912" cy="601663"/>
          </a:xfrm>
          <a:prstGeom prst="round2SameRect">
            <a:avLst>
              <a:gd name="adj1" fmla="val 0"/>
              <a:gd name="adj2" fmla="val 0"/>
            </a:avLst>
          </a:prstGeom>
        </p:spPr>
        <p:txBody>
          <a:bodyPr anchor="ctr" anchorCtr="0">
            <a:normAutofit/>
          </a:bodyPr>
          <a:lstStyle>
            <a:lvl1pPr algn="ctr">
              <a:defRPr sz="1200" b="1">
                <a:solidFill>
                  <a:schemeClr val="bg1"/>
                </a:solidFill>
              </a:defRPr>
            </a:lvl1pPr>
          </a:lstStyle>
          <a:p>
            <a:r>
              <a:rPr lang="en-US" dirty="0" smtClean="0"/>
              <a:t>Click to add Picture</a:t>
            </a:r>
            <a:endParaRPr lang="en-US" dirty="0"/>
          </a:p>
        </p:txBody>
      </p:sp>
    </p:spTree>
    <p:extLst>
      <p:ext uri="{BB962C8B-B14F-4D97-AF65-F5344CB8AC3E}">
        <p14:creationId xmlns:p14="http://schemas.microsoft.com/office/powerpoint/2010/main" val="11260635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Large Image Layout">
    <p:spTree>
      <p:nvGrpSpPr>
        <p:cNvPr id="1" name=""/>
        <p:cNvGrpSpPr/>
        <p:nvPr/>
      </p:nvGrpSpPr>
      <p:grpSpPr>
        <a:xfrm>
          <a:off x="0" y="0"/>
          <a:ext cx="0" cy="0"/>
          <a:chOff x="0" y="0"/>
          <a:chExt cx="0" cy="0"/>
        </a:xfrm>
      </p:grpSpPr>
      <p:sp>
        <p:nvSpPr>
          <p:cNvPr id="13" name="Picture Placeholder 12"/>
          <p:cNvSpPr>
            <a:spLocks noGrp="1"/>
          </p:cNvSpPr>
          <p:nvPr>
            <p:ph type="pic" sz="quarter" idx="12"/>
          </p:nvPr>
        </p:nvSpPr>
        <p:spPr>
          <a:xfrm>
            <a:off x="0" y="1"/>
            <a:ext cx="9144000" cy="4598878"/>
          </a:xfrm>
        </p:spPr>
        <p:txBody>
          <a:bodyPr/>
          <a:lstStyle/>
          <a:p>
            <a:r>
              <a:rPr lang="en-US" smtClean="0"/>
              <a:t>Click icon to add picture</a:t>
            </a:r>
            <a:endParaRPr lang="en-US"/>
          </a:p>
        </p:txBody>
      </p:sp>
      <p:sp>
        <p:nvSpPr>
          <p:cNvPr id="8" name="TextBox 7"/>
          <p:cNvSpPr txBox="1"/>
          <p:nvPr userDrawn="1"/>
        </p:nvSpPr>
        <p:spPr>
          <a:xfrm>
            <a:off x="8255000" y="4691063"/>
            <a:ext cx="685800" cy="457200"/>
          </a:xfrm>
          <a:prstGeom prst="rect">
            <a:avLst/>
          </a:prstGeom>
        </p:spPr>
        <p:txBody>
          <a:bodyPr vert="horz" lIns="182880" tIns="45720" rIns="182880" bIns="45720" rtlCol="0" anchor="ctr" anchorCtr="0"/>
          <a:lstStyle>
            <a:defPPr>
              <a:defRPr lang="en-US"/>
            </a:defPPr>
            <a:lvl1pPr algn="r">
              <a:defRPr lang="en-US" sz="800" smtClean="0">
                <a:solidFill>
                  <a:srgbClr val="444444"/>
                </a:solidFill>
                <a:cs typeface="Arial"/>
              </a:defRPr>
            </a:lvl1pPr>
          </a:lstStyle>
          <a:p>
            <a:fld id="{CA2E1E93-11B9-464E-AF21-E2369226A36F}" type="slidenum">
              <a:rPr sz="1000" b="0">
                <a:solidFill>
                  <a:srgbClr val="444444"/>
                </a:solidFill>
                <a:cs typeface="Verdana"/>
              </a:rPr>
              <a:pPr/>
              <a:t>‹#›</a:t>
            </a:fld>
            <a:endParaRPr sz="1000" b="0" dirty="0">
              <a:solidFill>
                <a:srgbClr val="444444"/>
              </a:solidFill>
              <a:cs typeface="Verdana"/>
            </a:endParaRPr>
          </a:p>
        </p:txBody>
      </p:sp>
      <p:sp>
        <p:nvSpPr>
          <p:cNvPr id="9" name="Text Placeholder 17"/>
          <p:cNvSpPr>
            <a:spLocks noGrp="1"/>
          </p:cNvSpPr>
          <p:nvPr>
            <p:ph type="body" sz="quarter" idx="11" hasCustomPrompt="1"/>
          </p:nvPr>
        </p:nvSpPr>
        <p:spPr>
          <a:xfrm>
            <a:off x="3728996" y="4680566"/>
            <a:ext cx="4526004" cy="460873"/>
          </a:xfrm>
        </p:spPr>
        <p:txBody>
          <a:bodyPr vert="horz" lIns="182880" tIns="45720" rIns="182880" bIns="45720" rtlCol="0" anchor="ctr" anchorCtr="0">
            <a:normAutofit/>
          </a:bodyPr>
          <a:lstStyle>
            <a:lvl1pPr>
              <a:defRPr kumimoji="0" lang="en-US" sz="600" b="0" i="0" u="none" strike="noStrike" cap="none" spc="0" normalizeH="0" baseline="0" dirty="0">
                <a:ln>
                  <a:noFill/>
                </a:ln>
                <a:solidFill>
                  <a:schemeClr val="tx1"/>
                </a:solidFill>
                <a:effectLst/>
                <a:uLnTx/>
                <a:uFillTx/>
                <a:ea typeface="Arial"/>
              </a:defRPr>
            </a:lvl1pPr>
          </a:lstStyle>
          <a:p>
            <a:pPr marR="0" lvl="0" fontAlgn="auto">
              <a:lnSpc>
                <a:spcPts val="650"/>
              </a:lnSpc>
              <a:spcBef>
                <a:spcPts val="600"/>
              </a:spcBef>
              <a:spcAft>
                <a:spcPts val="0"/>
              </a:spcAft>
              <a:buClrTx/>
              <a:buSzTx/>
              <a:buFontTx/>
              <a:tabLst/>
            </a:pPr>
            <a:r>
              <a:rPr lang="en-US" dirty="0" smtClean="0"/>
              <a:t>Click to enter Footnote</a:t>
            </a:r>
            <a:endParaRPr lang="en-US" dirty="0"/>
          </a:p>
        </p:txBody>
      </p:sp>
      <p:sp>
        <p:nvSpPr>
          <p:cNvPr id="12" name="TextBox 11"/>
          <p:cNvSpPr txBox="1"/>
          <p:nvPr userDrawn="1"/>
        </p:nvSpPr>
        <p:spPr>
          <a:xfrm>
            <a:off x="2276673" y="4784626"/>
            <a:ext cx="1438675" cy="271869"/>
          </a:xfrm>
          <a:prstGeom prst="rect">
            <a:avLst/>
          </a:prstGeom>
        </p:spPr>
        <p:txBody>
          <a:bodyPr vert="horz" lIns="0" tIns="0" rIns="0" bIns="0" rtlCol="0" anchor="ctr" anchorCtr="0">
            <a:normAutofit/>
          </a:bodyPr>
          <a:lstStyle>
            <a:lvl1pPr marR="0" lvl="0" indent="0" fontAlgn="auto">
              <a:lnSpc>
                <a:spcPts val="650"/>
              </a:lnSpc>
              <a:spcBef>
                <a:spcPts val="600"/>
              </a:spcBef>
              <a:spcAft>
                <a:spcPts val="0"/>
              </a:spcAft>
              <a:buClrTx/>
              <a:buSzTx/>
              <a:buFontTx/>
              <a:buNone/>
              <a:tabLst/>
              <a:defRPr kumimoji="0" lang="en-US" sz="600" b="0" i="0" u="none" strike="noStrike" cap="none" spc="0" normalizeH="0" baseline="0" dirty="0" smtClean="0">
                <a:ln>
                  <a:noFill/>
                </a:ln>
                <a:effectLst/>
                <a:uLnTx/>
                <a:uFillTx/>
                <a:latin typeface="Verdana"/>
                <a:ea typeface="Arial"/>
                <a:cs typeface="Verdana"/>
              </a:defRPr>
            </a:lvl1pPr>
            <a:lvl2pPr marL="230188" indent="-230188">
              <a:spcBef>
                <a:spcPts val="600"/>
              </a:spcBef>
              <a:buClr>
                <a:srgbClr val="FF6600"/>
              </a:buClr>
              <a:buFont typeface="Verdana" pitchFamily="34" charset="0"/>
              <a:buChar char="+"/>
              <a:defRPr lang="en-US" sz="1600" dirty="0" smtClean="0">
                <a:solidFill>
                  <a:schemeClr val="tx1">
                    <a:lumMod val="65000"/>
                    <a:lumOff val="35000"/>
                  </a:schemeClr>
                </a:solidFill>
                <a:latin typeface="Verdana"/>
                <a:cs typeface="Verdana"/>
              </a:defRPr>
            </a:lvl2pPr>
            <a:lvl3pPr marL="398463" indent="-169863">
              <a:spcBef>
                <a:spcPct val="20000"/>
              </a:spcBef>
              <a:buClr>
                <a:schemeClr val="accent1"/>
              </a:buClr>
              <a:buFont typeface="Wingdings" pitchFamily="2" charset="2"/>
              <a:buChar char="§"/>
              <a:defRPr lang="en-US" sz="1600" spc="40" baseline="0" dirty="0" smtClean="0">
                <a:solidFill>
                  <a:schemeClr val="tx1">
                    <a:lumMod val="50000"/>
                    <a:lumOff val="50000"/>
                  </a:schemeClr>
                </a:solidFill>
                <a:latin typeface="Verdana"/>
                <a:cs typeface="Verdana"/>
              </a:defRPr>
            </a:lvl3pPr>
            <a:lvl4pPr marL="411163" indent="0">
              <a:spcBef>
                <a:spcPct val="20000"/>
              </a:spcBef>
              <a:buFont typeface="Arial"/>
              <a:buNone/>
              <a:defRPr lang="en-US" sz="1400" spc="40" dirty="0">
                <a:solidFill>
                  <a:srgbClr val="F79646"/>
                </a:solidFill>
                <a:latin typeface="Verdana"/>
                <a:cs typeface="Verdana"/>
              </a:defRPr>
            </a:lvl4pPr>
            <a:lvl5pPr marL="515938" indent="0">
              <a:spcBef>
                <a:spcPct val="20000"/>
              </a:spcBef>
              <a:buFont typeface="Arial"/>
              <a:buNone/>
              <a:defRPr lang="en-US" sz="1400">
                <a:solidFill>
                  <a:srgbClr val="F79646"/>
                </a:solidFill>
              </a:defRPr>
            </a:lvl5pPr>
            <a:lvl6pPr marL="688975" indent="-115888">
              <a:spcBef>
                <a:spcPct val="20000"/>
              </a:spcBef>
              <a:buClr>
                <a:schemeClr val="accent1"/>
              </a:buClr>
              <a:buFont typeface="Arial"/>
              <a:buChar char="•"/>
              <a:defRPr sz="11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lvl="0"/>
            <a:r>
              <a:rPr lang="en-US" dirty="0" smtClean="0">
                <a:solidFill>
                  <a:schemeClr val="tx1">
                    <a:lumMod val="50000"/>
                    <a:lumOff val="50000"/>
                  </a:schemeClr>
                </a:solidFill>
              </a:rPr>
              <a:t>Summa Proprietary and Confidential</a:t>
            </a:r>
            <a:endParaRPr lang="en-US" dirty="0">
              <a:solidFill>
                <a:schemeClr val="tx1">
                  <a:lumMod val="50000"/>
                  <a:lumOff val="50000"/>
                </a:schemeClr>
              </a:solidFill>
            </a:endParaRPr>
          </a:p>
        </p:txBody>
      </p:sp>
      <p:pic>
        <p:nvPicPr>
          <p:cNvPr id="14" name="Picture 57" descr="logo"/>
          <p:cNvPicPr>
            <a:picLocks noChangeAspect="1" noChangeArrowheads="1"/>
          </p:cNvPicPr>
          <p:nvPr userDrawn="1"/>
        </p:nvPicPr>
        <p:blipFill>
          <a:blip r:embed="rId2">
            <a:extLst>
              <a:ext uri="{28A0092B-C50C-407E-A947-70E740481C1C}">
                <a14:useLocalDpi xmlns:a14="http://schemas.microsoft.com/office/drawing/2010/main" val="0"/>
              </a:ext>
            </a:extLst>
          </a:blip>
          <a:srcRect b="41354"/>
          <a:stretch>
            <a:fillRect/>
          </a:stretch>
        </p:blipFill>
        <p:spPr bwMode="auto">
          <a:xfrm>
            <a:off x="296338" y="4826975"/>
            <a:ext cx="685800" cy="15583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57" descr="logo"/>
          <p:cNvPicPr>
            <a:picLocks noChangeAspect="1" noChangeArrowheads="1"/>
          </p:cNvPicPr>
          <p:nvPr userDrawn="1"/>
        </p:nvPicPr>
        <p:blipFill>
          <a:blip r:embed="rId2">
            <a:extLst>
              <a:ext uri="{28A0092B-C50C-407E-A947-70E740481C1C}">
                <a14:useLocalDpi xmlns:a14="http://schemas.microsoft.com/office/drawing/2010/main" val="0"/>
              </a:ext>
            </a:extLst>
          </a:blip>
          <a:srcRect t="59730" b="7282"/>
          <a:stretch>
            <a:fillRect/>
          </a:stretch>
        </p:blipFill>
        <p:spPr bwMode="auto">
          <a:xfrm>
            <a:off x="982138" y="4830429"/>
            <a:ext cx="1192175" cy="152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0262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Column layou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1320665"/>
            <a:ext cx="4270248" cy="328076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Content Placeholder 2"/>
          <p:cNvSpPr>
            <a:spLocks noGrp="1"/>
          </p:cNvSpPr>
          <p:nvPr>
            <p:ph idx="13"/>
          </p:nvPr>
        </p:nvSpPr>
        <p:spPr>
          <a:xfrm>
            <a:off x="4670552" y="1320664"/>
            <a:ext cx="4270248" cy="3278214"/>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2" name="Title 1"/>
          <p:cNvSpPr>
            <a:spLocks noGrp="1"/>
          </p:cNvSpPr>
          <p:nvPr>
            <p:ph type="title"/>
          </p:nvPr>
        </p:nvSpPr>
        <p:spPr>
          <a:xfrm>
            <a:off x="203200" y="-2"/>
            <a:ext cx="5957888" cy="1097281"/>
          </a:xfrm>
        </p:spPr>
        <p:txBody>
          <a:bodyPr/>
          <a:lstStyle/>
          <a:p>
            <a:r>
              <a:rPr lang="en-US" smtClean="0"/>
              <a:t>Click to edit Master title style</a:t>
            </a:r>
            <a:endParaRPr lang="en-US" dirty="0"/>
          </a:p>
        </p:txBody>
      </p:sp>
      <p:sp>
        <p:nvSpPr>
          <p:cNvPr id="8" name="Text Placeholder 17"/>
          <p:cNvSpPr>
            <a:spLocks noGrp="1"/>
          </p:cNvSpPr>
          <p:nvPr>
            <p:ph type="body" sz="quarter" idx="11" hasCustomPrompt="1"/>
          </p:nvPr>
        </p:nvSpPr>
        <p:spPr>
          <a:xfrm>
            <a:off x="3728996" y="4680566"/>
            <a:ext cx="4526004" cy="460873"/>
          </a:xfrm>
        </p:spPr>
        <p:txBody>
          <a:bodyPr vert="horz" lIns="182880" tIns="45720" rIns="182880" bIns="45720" rtlCol="0" anchor="ctr" anchorCtr="0">
            <a:normAutofit/>
          </a:bodyPr>
          <a:lstStyle>
            <a:lvl1pPr>
              <a:defRPr kumimoji="0" lang="en-US" sz="600" b="0" i="0" u="none" strike="noStrike" cap="none" spc="0" normalizeH="0" baseline="0" dirty="0">
                <a:ln>
                  <a:noFill/>
                </a:ln>
                <a:solidFill>
                  <a:schemeClr val="tx1"/>
                </a:solidFill>
                <a:effectLst/>
                <a:uLnTx/>
                <a:uFillTx/>
                <a:ea typeface="Arial"/>
              </a:defRPr>
            </a:lvl1pPr>
          </a:lstStyle>
          <a:p>
            <a:pPr marR="0" lvl="0" fontAlgn="auto">
              <a:lnSpc>
                <a:spcPts val="650"/>
              </a:lnSpc>
              <a:spcBef>
                <a:spcPts val="600"/>
              </a:spcBef>
              <a:spcAft>
                <a:spcPts val="0"/>
              </a:spcAft>
              <a:buClrTx/>
              <a:buSzTx/>
              <a:buFontTx/>
              <a:tabLst/>
            </a:pPr>
            <a:r>
              <a:rPr lang="en-US" dirty="0" smtClean="0"/>
              <a:t>Click to enter Footnote</a:t>
            </a:r>
            <a:endParaRPr lang="en-US" dirty="0"/>
          </a:p>
        </p:txBody>
      </p:sp>
      <p:sp>
        <p:nvSpPr>
          <p:cNvPr id="10" name="Picture Placeholder 3"/>
          <p:cNvSpPr>
            <a:spLocks noGrp="1"/>
          </p:cNvSpPr>
          <p:nvPr>
            <p:ph type="pic" sz="quarter" idx="18" hasCustomPrompt="1"/>
          </p:nvPr>
        </p:nvSpPr>
        <p:spPr>
          <a:xfrm>
            <a:off x="6161088" y="495300"/>
            <a:ext cx="2982912" cy="601663"/>
          </a:xfrm>
          <a:prstGeom prst="round2SameRect">
            <a:avLst>
              <a:gd name="adj1" fmla="val 0"/>
              <a:gd name="adj2" fmla="val 0"/>
            </a:avLst>
          </a:prstGeom>
        </p:spPr>
        <p:txBody>
          <a:bodyPr anchor="ctr" anchorCtr="0">
            <a:normAutofit/>
          </a:bodyPr>
          <a:lstStyle>
            <a:lvl1pPr algn="ctr">
              <a:defRPr sz="1200" b="1">
                <a:solidFill>
                  <a:schemeClr val="bg1"/>
                </a:solidFill>
              </a:defRPr>
            </a:lvl1pPr>
          </a:lstStyle>
          <a:p>
            <a:r>
              <a:rPr lang="en-US" dirty="0" smtClean="0"/>
              <a:t>Click to add Picture</a:t>
            </a:r>
            <a:endParaRPr lang="en-US" dirty="0"/>
          </a:p>
        </p:txBody>
      </p:sp>
    </p:spTree>
    <p:extLst>
      <p:ext uri="{BB962C8B-B14F-4D97-AF65-F5344CB8AC3E}">
        <p14:creationId xmlns:p14="http://schemas.microsoft.com/office/powerpoint/2010/main" val="838166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Column layou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1320665"/>
            <a:ext cx="2779776" cy="328076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Content Placeholder 2"/>
          <p:cNvSpPr>
            <a:spLocks noGrp="1"/>
          </p:cNvSpPr>
          <p:nvPr>
            <p:ph idx="13"/>
          </p:nvPr>
        </p:nvSpPr>
        <p:spPr>
          <a:xfrm>
            <a:off x="3180758" y="1320664"/>
            <a:ext cx="2779776" cy="3278214"/>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3" name="Content Placeholder 2"/>
          <p:cNvSpPr>
            <a:spLocks noGrp="1"/>
          </p:cNvSpPr>
          <p:nvPr>
            <p:ph idx="17"/>
          </p:nvPr>
        </p:nvSpPr>
        <p:spPr>
          <a:xfrm>
            <a:off x="6161024" y="1320664"/>
            <a:ext cx="2779776" cy="3278214"/>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Picture Placeholder 3"/>
          <p:cNvSpPr>
            <a:spLocks noGrp="1"/>
          </p:cNvSpPr>
          <p:nvPr>
            <p:ph type="pic" sz="quarter" idx="18" hasCustomPrompt="1"/>
          </p:nvPr>
        </p:nvSpPr>
        <p:spPr>
          <a:xfrm>
            <a:off x="6161088" y="495300"/>
            <a:ext cx="2982912" cy="601663"/>
          </a:xfrm>
          <a:prstGeom prst="round2SameRect">
            <a:avLst>
              <a:gd name="adj1" fmla="val 0"/>
              <a:gd name="adj2" fmla="val 0"/>
            </a:avLst>
          </a:prstGeom>
        </p:spPr>
        <p:txBody>
          <a:bodyPr anchor="ctr" anchorCtr="0">
            <a:normAutofit/>
          </a:bodyPr>
          <a:lstStyle>
            <a:lvl1pPr algn="ctr">
              <a:defRPr sz="1200" b="1">
                <a:solidFill>
                  <a:schemeClr val="bg1"/>
                </a:solidFill>
              </a:defRPr>
            </a:lvl1pPr>
          </a:lstStyle>
          <a:p>
            <a:r>
              <a:rPr lang="en-US" dirty="0" smtClean="0"/>
              <a:t>Click to add Picture</a:t>
            </a:r>
            <a:endParaRPr lang="en-US" dirty="0"/>
          </a:p>
        </p:txBody>
      </p:sp>
      <p:sp>
        <p:nvSpPr>
          <p:cNvPr id="2" name="Title 1"/>
          <p:cNvSpPr>
            <a:spLocks noGrp="1"/>
          </p:cNvSpPr>
          <p:nvPr>
            <p:ph type="title"/>
          </p:nvPr>
        </p:nvSpPr>
        <p:spPr>
          <a:xfrm>
            <a:off x="203200" y="-2"/>
            <a:ext cx="5957888" cy="1097281"/>
          </a:xfrm>
        </p:spPr>
        <p:txBody>
          <a:bodyPr/>
          <a:lstStyle/>
          <a:p>
            <a:r>
              <a:rPr lang="en-US" smtClean="0"/>
              <a:t>Click to edit Master title style</a:t>
            </a:r>
            <a:endParaRPr lang="en-US" dirty="0"/>
          </a:p>
        </p:txBody>
      </p:sp>
      <p:sp>
        <p:nvSpPr>
          <p:cNvPr id="8" name="Text Placeholder 17"/>
          <p:cNvSpPr>
            <a:spLocks noGrp="1"/>
          </p:cNvSpPr>
          <p:nvPr>
            <p:ph type="body" sz="quarter" idx="11" hasCustomPrompt="1"/>
          </p:nvPr>
        </p:nvSpPr>
        <p:spPr>
          <a:xfrm>
            <a:off x="3728996" y="4680566"/>
            <a:ext cx="4526004" cy="460873"/>
          </a:xfrm>
        </p:spPr>
        <p:txBody>
          <a:bodyPr vert="horz" lIns="182880" tIns="45720" rIns="182880" bIns="45720" rtlCol="0" anchor="ctr" anchorCtr="0">
            <a:normAutofit/>
          </a:bodyPr>
          <a:lstStyle>
            <a:lvl1pPr>
              <a:defRPr kumimoji="0" lang="en-US" sz="600" b="0" i="0" u="none" strike="noStrike" cap="none" spc="0" normalizeH="0" baseline="0" dirty="0">
                <a:ln>
                  <a:noFill/>
                </a:ln>
                <a:solidFill>
                  <a:schemeClr val="tx1"/>
                </a:solidFill>
                <a:effectLst/>
                <a:uLnTx/>
                <a:uFillTx/>
                <a:ea typeface="Arial"/>
              </a:defRPr>
            </a:lvl1pPr>
          </a:lstStyle>
          <a:p>
            <a:pPr marR="0" lvl="0" fontAlgn="auto">
              <a:lnSpc>
                <a:spcPts val="650"/>
              </a:lnSpc>
              <a:spcBef>
                <a:spcPts val="600"/>
              </a:spcBef>
              <a:spcAft>
                <a:spcPts val="0"/>
              </a:spcAft>
              <a:buClrTx/>
              <a:buSzTx/>
              <a:buFontTx/>
              <a:tabLst/>
            </a:pPr>
            <a:r>
              <a:rPr lang="en-US" dirty="0" smtClean="0"/>
              <a:t>Click to enter Footnote</a:t>
            </a:r>
            <a:endParaRPr lang="en-US" dirty="0"/>
          </a:p>
        </p:txBody>
      </p:sp>
    </p:spTree>
    <p:extLst>
      <p:ext uri="{BB962C8B-B14F-4D97-AF65-F5344CB8AC3E}">
        <p14:creationId xmlns:p14="http://schemas.microsoft.com/office/powerpoint/2010/main" val="412079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olutions Layout">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168400"/>
            <a:ext cx="9144000" cy="2349500"/>
          </a:xfrm>
        </p:spPr>
        <p:txBody>
          <a:bodyPr/>
          <a:lstStyle>
            <a:lvl1pPr algn="r">
              <a:defRPr>
                <a:solidFill>
                  <a:schemeClr val="tx1"/>
                </a:solidFill>
              </a:defRPr>
            </a:lvl1pPr>
          </a:lstStyle>
          <a:p>
            <a:r>
              <a:rPr lang="en-US" dirty="0" smtClean="0"/>
              <a:t>Click to Add Picture</a:t>
            </a:r>
            <a:endParaRPr lang="en-US" dirty="0"/>
          </a:p>
        </p:txBody>
      </p:sp>
      <p:sp>
        <p:nvSpPr>
          <p:cNvPr id="15" name="Text Placeholder 14"/>
          <p:cNvSpPr>
            <a:spLocks noGrp="1"/>
          </p:cNvSpPr>
          <p:nvPr>
            <p:ph type="body" sz="quarter" idx="15"/>
          </p:nvPr>
        </p:nvSpPr>
        <p:spPr>
          <a:xfrm>
            <a:off x="0" y="1168400"/>
            <a:ext cx="4546600" cy="2349500"/>
          </a:xfrm>
          <a:prstGeom prst="round1Rect">
            <a:avLst/>
          </a:prstGeom>
          <a:solidFill>
            <a:schemeClr val="accent3">
              <a:alpha val="75000"/>
            </a:schemeClr>
          </a:solidFill>
          <a:ln>
            <a:solidFill>
              <a:schemeClr val="bg1"/>
            </a:solidFill>
          </a:ln>
        </p:spPr>
        <p:txBody>
          <a:bodyPr lIns="274320" anchor="ctr" anchorCtr="0"/>
          <a:lstStyle>
            <a:lvl1pPr>
              <a:spcBef>
                <a:spcPts val="0"/>
              </a:spcBef>
              <a:spcAft>
                <a:spcPts val="0"/>
              </a:spcAft>
              <a:defRPr sz="1400" b="1">
                <a:solidFill>
                  <a:schemeClr val="bg1"/>
                </a:solidFill>
              </a:defRPr>
            </a:lvl1pPr>
            <a:lvl2pPr marL="0" indent="0">
              <a:spcBef>
                <a:spcPts val="0"/>
              </a:spcBef>
              <a:spcAft>
                <a:spcPts val="0"/>
              </a:spcAft>
              <a:buNone/>
              <a:defRPr sz="35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p:txBody>
      </p:sp>
      <p:pic>
        <p:nvPicPr>
          <p:cNvPr id="3" name="Picture 2" descr="Footer.png"/>
          <p:cNvPicPr>
            <a:picLocks noChangeAspect="1"/>
          </p:cNvPicPr>
          <p:nvPr userDrawn="1"/>
        </p:nvPicPr>
        <p:blipFill>
          <a:blip r:embed="rId2"/>
          <a:stretch>
            <a:fillRect/>
          </a:stretch>
        </p:blipFill>
        <p:spPr>
          <a:xfrm>
            <a:off x="0" y="4303713"/>
            <a:ext cx="9144000" cy="844550"/>
          </a:xfrm>
          <a:prstGeom prst="rect">
            <a:avLst/>
          </a:prstGeom>
        </p:spPr>
      </p:pic>
      <p:sp>
        <p:nvSpPr>
          <p:cNvPr id="6" name="TextBox 5"/>
          <p:cNvSpPr txBox="1"/>
          <p:nvPr userDrawn="1"/>
        </p:nvSpPr>
        <p:spPr>
          <a:xfrm>
            <a:off x="8255000" y="4691063"/>
            <a:ext cx="685800" cy="457200"/>
          </a:xfrm>
          <a:prstGeom prst="rect">
            <a:avLst/>
          </a:prstGeom>
        </p:spPr>
        <p:txBody>
          <a:bodyPr vert="horz" lIns="182880" tIns="45720" rIns="182880" bIns="45720" rtlCol="0" anchor="ctr" anchorCtr="0"/>
          <a:lstStyle>
            <a:defPPr>
              <a:defRPr lang="en-US"/>
            </a:defPPr>
            <a:lvl1pPr algn="r">
              <a:defRPr lang="en-US" sz="800" smtClean="0">
                <a:solidFill>
                  <a:srgbClr val="444444"/>
                </a:solidFill>
                <a:cs typeface="Arial"/>
              </a:defRPr>
            </a:lvl1pPr>
          </a:lstStyle>
          <a:p>
            <a:fld id="{CA2E1E93-11B9-464E-AF21-E2369226A36F}" type="slidenum">
              <a:rPr sz="1000" b="0">
                <a:solidFill>
                  <a:srgbClr val="444444"/>
                </a:solidFill>
                <a:cs typeface="Verdana"/>
              </a:rPr>
              <a:pPr/>
              <a:t>‹#›</a:t>
            </a:fld>
            <a:endParaRPr sz="1000" b="0" dirty="0">
              <a:solidFill>
                <a:srgbClr val="444444"/>
              </a:solidFill>
              <a:cs typeface="Verdana"/>
            </a:endParaRPr>
          </a:p>
        </p:txBody>
      </p:sp>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
        <p:nvSpPr>
          <p:cNvPr id="10" name="Text Placeholder 17"/>
          <p:cNvSpPr>
            <a:spLocks noGrp="1"/>
          </p:cNvSpPr>
          <p:nvPr>
            <p:ph type="body" sz="quarter" idx="11" hasCustomPrompt="1"/>
          </p:nvPr>
        </p:nvSpPr>
        <p:spPr>
          <a:xfrm>
            <a:off x="3728996" y="4680566"/>
            <a:ext cx="4526004" cy="460873"/>
          </a:xfrm>
        </p:spPr>
        <p:txBody>
          <a:bodyPr vert="horz" lIns="182880" tIns="45720" rIns="182880" bIns="45720" rtlCol="0" anchor="ctr" anchorCtr="0">
            <a:normAutofit/>
          </a:bodyPr>
          <a:lstStyle>
            <a:lvl1pPr>
              <a:defRPr kumimoji="0" lang="en-US" sz="600" b="0" i="0" u="none" strike="noStrike" cap="none" spc="0" normalizeH="0" baseline="0" dirty="0">
                <a:ln>
                  <a:noFill/>
                </a:ln>
                <a:solidFill>
                  <a:schemeClr val="tx1"/>
                </a:solidFill>
                <a:effectLst/>
                <a:uLnTx/>
                <a:uFillTx/>
                <a:ea typeface="Arial"/>
              </a:defRPr>
            </a:lvl1pPr>
          </a:lstStyle>
          <a:p>
            <a:pPr marR="0" lvl="0" fontAlgn="auto">
              <a:lnSpc>
                <a:spcPts val="650"/>
              </a:lnSpc>
              <a:spcBef>
                <a:spcPts val="600"/>
              </a:spcBef>
              <a:spcAft>
                <a:spcPts val="0"/>
              </a:spcAft>
              <a:buClrTx/>
              <a:buSzTx/>
              <a:buFontTx/>
              <a:tabLst/>
            </a:pPr>
            <a:r>
              <a:rPr lang="en-US" dirty="0" smtClean="0"/>
              <a:t>Click to enter Footnote</a:t>
            </a:r>
            <a:endParaRPr lang="en-US" dirty="0"/>
          </a:p>
        </p:txBody>
      </p:sp>
      <p:sp>
        <p:nvSpPr>
          <p:cNvPr id="18" name="TextBox 17"/>
          <p:cNvSpPr txBox="1"/>
          <p:nvPr userDrawn="1"/>
        </p:nvSpPr>
        <p:spPr>
          <a:xfrm>
            <a:off x="2276673" y="4784626"/>
            <a:ext cx="1438675" cy="271869"/>
          </a:xfrm>
          <a:prstGeom prst="rect">
            <a:avLst/>
          </a:prstGeom>
        </p:spPr>
        <p:txBody>
          <a:bodyPr vert="horz" lIns="0" tIns="0" rIns="0" bIns="0" rtlCol="0" anchor="ctr" anchorCtr="0">
            <a:normAutofit/>
          </a:bodyPr>
          <a:lstStyle>
            <a:lvl1pPr marR="0" lvl="0" indent="0" fontAlgn="auto">
              <a:lnSpc>
                <a:spcPts val="650"/>
              </a:lnSpc>
              <a:spcBef>
                <a:spcPts val="600"/>
              </a:spcBef>
              <a:spcAft>
                <a:spcPts val="0"/>
              </a:spcAft>
              <a:buClrTx/>
              <a:buSzTx/>
              <a:buFontTx/>
              <a:buNone/>
              <a:tabLst/>
              <a:defRPr kumimoji="0" lang="en-US" sz="600" b="0" i="0" u="none" strike="noStrike" cap="none" spc="0" normalizeH="0" baseline="0" dirty="0" smtClean="0">
                <a:ln>
                  <a:noFill/>
                </a:ln>
                <a:effectLst/>
                <a:uLnTx/>
                <a:uFillTx/>
                <a:latin typeface="Verdana"/>
                <a:ea typeface="Arial"/>
                <a:cs typeface="Verdana"/>
              </a:defRPr>
            </a:lvl1pPr>
            <a:lvl2pPr marL="230188" indent="-230188">
              <a:spcBef>
                <a:spcPts val="600"/>
              </a:spcBef>
              <a:buClr>
                <a:srgbClr val="FF6600"/>
              </a:buClr>
              <a:buFont typeface="Verdana" pitchFamily="34" charset="0"/>
              <a:buChar char="+"/>
              <a:defRPr lang="en-US" sz="1600" dirty="0" smtClean="0">
                <a:solidFill>
                  <a:schemeClr val="tx1">
                    <a:lumMod val="65000"/>
                    <a:lumOff val="35000"/>
                  </a:schemeClr>
                </a:solidFill>
                <a:latin typeface="Verdana"/>
                <a:cs typeface="Verdana"/>
              </a:defRPr>
            </a:lvl2pPr>
            <a:lvl3pPr marL="398463" indent="-169863">
              <a:spcBef>
                <a:spcPct val="20000"/>
              </a:spcBef>
              <a:buClr>
                <a:schemeClr val="accent1"/>
              </a:buClr>
              <a:buFont typeface="Wingdings" pitchFamily="2" charset="2"/>
              <a:buChar char="§"/>
              <a:defRPr lang="en-US" sz="1600" spc="40" baseline="0" dirty="0" smtClean="0">
                <a:solidFill>
                  <a:schemeClr val="tx1">
                    <a:lumMod val="50000"/>
                    <a:lumOff val="50000"/>
                  </a:schemeClr>
                </a:solidFill>
                <a:latin typeface="Verdana"/>
                <a:cs typeface="Verdana"/>
              </a:defRPr>
            </a:lvl3pPr>
            <a:lvl4pPr marL="411163" indent="0">
              <a:spcBef>
                <a:spcPct val="20000"/>
              </a:spcBef>
              <a:buFont typeface="Arial"/>
              <a:buNone/>
              <a:defRPr lang="en-US" sz="1400" spc="40" dirty="0">
                <a:solidFill>
                  <a:srgbClr val="F79646"/>
                </a:solidFill>
                <a:latin typeface="Verdana"/>
                <a:cs typeface="Verdana"/>
              </a:defRPr>
            </a:lvl4pPr>
            <a:lvl5pPr marL="515938" indent="0">
              <a:spcBef>
                <a:spcPct val="20000"/>
              </a:spcBef>
              <a:buFont typeface="Arial"/>
              <a:buNone/>
              <a:defRPr lang="en-US" sz="1400">
                <a:solidFill>
                  <a:srgbClr val="F79646"/>
                </a:solidFill>
              </a:defRPr>
            </a:lvl5pPr>
            <a:lvl6pPr marL="688975" indent="-115888">
              <a:spcBef>
                <a:spcPct val="20000"/>
              </a:spcBef>
              <a:buClr>
                <a:schemeClr val="accent1"/>
              </a:buClr>
              <a:buFont typeface="Arial"/>
              <a:buChar char="•"/>
              <a:defRPr sz="11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lvl="0"/>
            <a:r>
              <a:rPr lang="en-US" dirty="0" smtClean="0">
                <a:solidFill>
                  <a:schemeClr val="tx1">
                    <a:lumMod val="50000"/>
                    <a:lumOff val="50000"/>
                  </a:schemeClr>
                </a:solidFill>
              </a:rPr>
              <a:t>Summa Proprietary and Confidential</a:t>
            </a:r>
            <a:endParaRPr lang="en-US" dirty="0">
              <a:solidFill>
                <a:schemeClr val="tx1">
                  <a:lumMod val="50000"/>
                  <a:lumOff val="50000"/>
                </a:schemeClr>
              </a:solidFill>
            </a:endParaRPr>
          </a:p>
        </p:txBody>
      </p:sp>
      <p:pic>
        <p:nvPicPr>
          <p:cNvPr id="19" name="Picture 57" descr="logo"/>
          <p:cNvPicPr>
            <a:picLocks noChangeAspect="1" noChangeArrowheads="1"/>
          </p:cNvPicPr>
          <p:nvPr userDrawn="1"/>
        </p:nvPicPr>
        <p:blipFill>
          <a:blip r:embed="rId3">
            <a:extLst>
              <a:ext uri="{28A0092B-C50C-407E-A947-70E740481C1C}">
                <a14:useLocalDpi xmlns:a14="http://schemas.microsoft.com/office/drawing/2010/main" val="0"/>
              </a:ext>
            </a:extLst>
          </a:blip>
          <a:srcRect b="41354"/>
          <a:stretch>
            <a:fillRect/>
          </a:stretch>
        </p:blipFill>
        <p:spPr bwMode="auto">
          <a:xfrm>
            <a:off x="296338" y="4826975"/>
            <a:ext cx="685800" cy="15583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57" descr="logo"/>
          <p:cNvPicPr>
            <a:picLocks noChangeAspect="1" noChangeArrowheads="1"/>
          </p:cNvPicPr>
          <p:nvPr userDrawn="1"/>
        </p:nvPicPr>
        <p:blipFill>
          <a:blip r:embed="rId3">
            <a:extLst>
              <a:ext uri="{28A0092B-C50C-407E-A947-70E740481C1C}">
                <a14:useLocalDpi xmlns:a14="http://schemas.microsoft.com/office/drawing/2010/main" val="0"/>
              </a:ext>
            </a:extLst>
          </a:blip>
          <a:srcRect t="59730" b="7282"/>
          <a:stretch>
            <a:fillRect/>
          </a:stretch>
        </p:blipFill>
        <p:spPr bwMode="auto">
          <a:xfrm>
            <a:off x="982138" y="4830429"/>
            <a:ext cx="1192175" cy="152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4527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ig impact Layout">
    <p:spTree>
      <p:nvGrpSpPr>
        <p:cNvPr id="1" name=""/>
        <p:cNvGrpSpPr/>
        <p:nvPr/>
      </p:nvGrpSpPr>
      <p:grpSpPr>
        <a:xfrm>
          <a:off x="0" y="0"/>
          <a:ext cx="0" cy="0"/>
          <a:chOff x="0" y="0"/>
          <a:chExt cx="0" cy="0"/>
        </a:xfrm>
      </p:grpSpPr>
      <p:sp>
        <p:nvSpPr>
          <p:cNvPr id="13" name="Rectangle 12"/>
          <p:cNvSpPr/>
          <p:nvPr userDrawn="1"/>
        </p:nvSpPr>
        <p:spPr>
          <a:xfrm>
            <a:off x="0" y="0"/>
            <a:ext cx="9144000" cy="4690006"/>
          </a:xfrm>
          <a:prstGeom prst="rect">
            <a:avLst/>
          </a:prstGeom>
          <a:solidFill>
            <a:srgbClr val="478EB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6" name="Picture 2"/>
          <p:cNvPicPr>
            <a:picLocks noChangeAspect="1" noChangeArrowheads="1"/>
          </p:cNvPicPr>
          <p:nvPr userDrawn="1"/>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0" y="-13672"/>
            <a:ext cx="9144000" cy="4694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userDrawn="1"/>
        </p:nvSpPr>
        <p:spPr>
          <a:xfrm>
            <a:off x="8255000" y="4691063"/>
            <a:ext cx="685800" cy="457200"/>
          </a:xfrm>
          <a:prstGeom prst="rect">
            <a:avLst/>
          </a:prstGeom>
        </p:spPr>
        <p:txBody>
          <a:bodyPr vert="horz" lIns="182880" tIns="45720" rIns="182880" bIns="45720" rtlCol="0" anchor="ctr" anchorCtr="0"/>
          <a:lstStyle>
            <a:defPPr>
              <a:defRPr lang="en-US"/>
            </a:defPPr>
            <a:lvl1pPr algn="r">
              <a:defRPr lang="en-US" sz="800" smtClean="0">
                <a:solidFill>
                  <a:srgbClr val="444444"/>
                </a:solidFill>
                <a:cs typeface="Arial"/>
              </a:defRPr>
            </a:lvl1pPr>
          </a:lstStyle>
          <a:p>
            <a:fld id="{CA2E1E93-11B9-464E-AF21-E2369226A36F}" type="slidenum">
              <a:rPr sz="1000" b="0">
                <a:solidFill>
                  <a:srgbClr val="444444"/>
                </a:solidFill>
                <a:cs typeface="Verdana"/>
              </a:rPr>
              <a:pPr/>
              <a:t>‹#›</a:t>
            </a:fld>
            <a:endParaRPr sz="1000" b="0" dirty="0">
              <a:solidFill>
                <a:srgbClr val="444444"/>
              </a:solidFill>
              <a:cs typeface="Verdana"/>
            </a:endParaRPr>
          </a:p>
        </p:txBody>
      </p:sp>
      <p:sp>
        <p:nvSpPr>
          <p:cNvPr id="9" name="Content Placeholder 8"/>
          <p:cNvSpPr>
            <a:spLocks noGrp="1"/>
          </p:cNvSpPr>
          <p:nvPr>
            <p:ph sz="quarter" idx="13"/>
          </p:nvPr>
        </p:nvSpPr>
        <p:spPr>
          <a:xfrm>
            <a:off x="203200" y="1320800"/>
            <a:ext cx="8737600" cy="3278078"/>
          </a:xfrm>
        </p:spPr>
        <p:txBody>
          <a:bodyPr>
            <a:normAutofit/>
          </a:bodyPr>
          <a:lstStyle>
            <a:lvl1pPr>
              <a:defRPr sz="3500">
                <a:solidFill>
                  <a:schemeClr val="bg1"/>
                </a:solidFill>
              </a:defRPr>
            </a:lvl1pPr>
          </a:lstStyle>
          <a:p>
            <a:pPr lvl="0"/>
            <a:r>
              <a:rPr lang="en-US" smtClean="0"/>
              <a:t>Click to edit Master text styles</a:t>
            </a:r>
          </a:p>
        </p:txBody>
      </p:sp>
      <p:sp>
        <p:nvSpPr>
          <p:cNvPr id="3" name="Title 2"/>
          <p:cNvSpPr>
            <a:spLocks noGrp="1"/>
          </p:cNvSpPr>
          <p:nvPr>
            <p:ph type="title"/>
          </p:nvPr>
        </p:nvSpPr>
        <p:spPr>
          <a:xfrm>
            <a:off x="203200" y="-2"/>
            <a:ext cx="8737600" cy="1097281"/>
          </a:xfrm>
        </p:spPr>
        <p:txBody>
          <a:bodyPr/>
          <a:lstStyle/>
          <a:p>
            <a:r>
              <a:rPr lang="en-US" smtClean="0"/>
              <a:t>Click to edit Master title style</a:t>
            </a:r>
            <a:endParaRPr lang="en-US" dirty="0"/>
          </a:p>
        </p:txBody>
      </p:sp>
      <p:sp>
        <p:nvSpPr>
          <p:cNvPr id="10" name="Text Placeholder 17"/>
          <p:cNvSpPr>
            <a:spLocks noGrp="1"/>
          </p:cNvSpPr>
          <p:nvPr>
            <p:ph type="body" sz="quarter" idx="11" hasCustomPrompt="1"/>
          </p:nvPr>
        </p:nvSpPr>
        <p:spPr>
          <a:xfrm>
            <a:off x="3728996" y="4680566"/>
            <a:ext cx="4526004" cy="460873"/>
          </a:xfrm>
        </p:spPr>
        <p:txBody>
          <a:bodyPr vert="horz" lIns="182880" tIns="45720" rIns="182880" bIns="45720" rtlCol="0" anchor="ctr" anchorCtr="0">
            <a:normAutofit/>
          </a:bodyPr>
          <a:lstStyle>
            <a:lvl1pPr>
              <a:defRPr kumimoji="0" lang="en-US" sz="600" b="0" i="0" u="none" strike="noStrike" cap="none" spc="0" normalizeH="0" baseline="0" dirty="0">
                <a:ln>
                  <a:noFill/>
                </a:ln>
                <a:solidFill>
                  <a:schemeClr val="tx1"/>
                </a:solidFill>
                <a:effectLst/>
                <a:uLnTx/>
                <a:uFillTx/>
                <a:ea typeface="Arial"/>
              </a:defRPr>
            </a:lvl1pPr>
          </a:lstStyle>
          <a:p>
            <a:pPr marR="0" lvl="0" fontAlgn="auto">
              <a:lnSpc>
                <a:spcPts val="650"/>
              </a:lnSpc>
              <a:spcBef>
                <a:spcPts val="600"/>
              </a:spcBef>
              <a:spcAft>
                <a:spcPts val="0"/>
              </a:spcAft>
              <a:buClrTx/>
              <a:buSzTx/>
              <a:buFontTx/>
              <a:tabLst/>
            </a:pPr>
            <a:r>
              <a:rPr lang="en-US" dirty="0" smtClean="0"/>
              <a:t>Click to enter Footnote</a:t>
            </a:r>
            <a:endParaRPr lang="en-US" dirty="0"/>
          </a:p>
        </p:txBody>
      </p:sp>
      <p:sp>
        <p:nvSpPr>
          <p:cNvPr id="17" name="TextBox 16"/>
          <p:cNvSpPr txBox="1"/>
          <p:nvPr userDrawn="1"/>
        </p:nvSpPr>
        <p:spPr>
          <a:xfrm>
            <a:off x="2276673" y="4784626"/>
            <a:ext cx="1438675" cy="271869"/>
          </a:xfrm>
          <a:prstGeom prst="rect">
            <a:avLst/>
          </a:prstGeom>
        </p:spPr>
        <p:txBody>
          <a:bodyPr vert="horz" lIns="0" tIns="0" rIns="0" bIns="0" rtlCol="0" anchor="ctr" anchorCtr="0">
            <a:normAutofit/>
          </a:bodyPr>
          <a:lstStyle>
            <a:lvl1pPr marR="0" lvl="0" indent="0" fontAlgn="auto">
              <a:lnSpc>
                <a:spcPts val="650"/>
              </a:lnSpc>
              <a:spcBef>
                <a:spcPts val="600"/>
              </a:spcBef>
              <a:spcAft>
                <a:spcPts val="0"/>
              </a:spcAft>
              <a:buClrTx/>
              <a:buSzTx/>
              <a:buFontTx/>
              <a:buNone/>
              <a:tabLst/>
              <a:defRPr kumimoji="0" lang="en-US" sz="600" b="0" i="0" u="none" strike="noStrike" cap="none" spc="0" normalizeH="0" baseline="0" dirty="0" smtClean="0">
                <a:ln>
                  <a:noFill/>
                </a:ln>
                <a:effectLst/>
                <a:uLnTx/>
                <a:uFillTx/>
                <a:latin typeface="Verdana"/>
                <a:ea typeface="Arial"/>
                <a:cs typeface="Verdana"/>
              </a:defRPr>
            </a:lvl1pPr>
            <a:lvl2pPr marL="230188" indent="-230188">
              <a:spcBef>
                <a:spcPts val="600"/>
              </a:spcBef>
              <a:buClr>
                <a:srgbClr val="FF6600"/>
              </a:buClr>
              <a:buFont typeface="Verdana" pitchFamily="34" charset="0"/>
              <a:buChar char="+"/>
              <a:defRPr lang="en-US" sz="1600" dirty="0" smtClean="0">
                <a:solidFill>
                  <a:schemeClr val="tx1">
                    <a:lumMod val="65000"/>
                    <a:lumOff val="35000"/>
                  </a:schemeClr>
                </a:solidFill>
                <a:latin typeface="Verdana"/>
                <a:cs typeface="Verdana"/>
              </a:defRPr>
            </a:lvl2pPr>
            <a:lvl3pPr marL="398463" indent="-169863">
              <a:spcBef>
                <a:spcPct val="20000"/>
              </a:spcBef>
              <a:buClr>
                <a:schemeClr val="accent1"/>
              </a:buClr>
              <a:buFont typeface="Wingdings" pitchFamily="2" charset="2"/>
              <a:buChar char="§"/>
              <a:defRPr lang="en-US" sz="1600" spc="40" baseline="0" dirty="0" smtClean="0">
                <a:solidFill>
                  <a:schemeClr val="tx1">
                    <a:lumMod val="50000"/>
                    <a:lumOff val="50000"/>
                  </a:schemeClr>
                </a:solidFill>
                <a:latin typeface="Verdana"/>
                <a:cs typeface="Verdana"/>
              </a:defRPr>
            </a:lvl3pPr>
            <a:lvl4pPr marL="411163" indent="0">
              <a:spcBef>
                <a:spcPct val="20000"/>
              </a:spcBef>
              <a:buFont typeface="Arial"/>
              <a:buNone/>
              <a:defRPr lang="en-US" sz="1400" spc="40" dirty="0">
                <a:solidFill>
                  <a:srgbClr val="F79646"/>
                </a:solidFill>
                <a:latin typeface="Verdana"/>
                <a:cs typeface="Verdana"/>
              </a:defRPr>
            </a:lvl4pPr>
            <a:lvl5pPr marL="515938" indent="0">
              <a:spcBef>
                <a:spcPct val="20000"/>
              </a:spcBef>
              <a:buFont typeface="Arial"/>
              <a:buNone/>
              <a:defRPr lang="en-US" sz="1400">
                <a:solidFill>
                  <a:srgbClr val="F79646"/>
                </a:solidFill>
              </a:defRPr>
            </a:lvl5pPr>
            <a:lvl6pPr marL="688975" indent="-115888">
              <a:spcBef>
                <a:spcPct val="20000"/>
              </a:spcBef>
              <a:buClr>
                <a:schemeClr val="accent1"/>
              </a:buClr>
              <a:buFont typeface="Arial"/>
              <a:buChar char="•"/>
              <a:defRPr sz="11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lvl="0"/>
            <a:r>
              <a:rPr lang="en-US" dirty="0" smtClean="0">
                <a:solidFill>
                  <a:schemeClr val="tx1">
                    <a:lumMod val="50000"/>
                    <a:lumOff val="50000"/>
                  </a:schemeClr>
                </a:solidFill>
              </a:rPr>
              <a:t>Summa Proprietary and Confidential</a:t>
            </a:r>
            <a:endParaRPr lang="en-US" dirty="0">
              <a:solidFill>
                <a:schemeClr val="tx1">
                  <a:lumMod val="50000"/>
                  <a:lumOff val="50000"/>
                </a:schemeClr>
              </a:solidFill>
            </a:endParaRPr>
          </a:p>
        </p:txBody>
      </p:sp>
      <p:pic>
        <p:nvPicPr>
          <p:cNvPr id="18" name="Picture 57" descr="logo"/>
          <p:cNvPicPr>
            <a:picLocks noChangeAspect="1" noChangeArrowheads="1"/>
          </p:cNvPicPr>
          <p:nvPr userDrawn="1"/>
        </p:nvPicPr>
        <p:blipFill>
          <a:blip r:embed="rId3">
            <a:extLst>
              <a:ext uri="{28A0092B-C50C-407E-A947-70E740481C1C}">
                <a14:useLocalDpi xmlns:a14="http://schemas.microsoft.com/office/drawing/2010/main" val="0"/>
              </a:ext>
            </a:extLst>
          </a:blip>
          <a:srcRect b="41354"/>
          <a:stretch>
            <a:fillRect/>
          </a:stretch>
        </p:blipFill>
        <p:spPr bwMode="auto">
          <a:xfrm>
            <a:off x="296338" y="4826975"/>
            <a:ext cx="685800" cy="15583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57" descr="logo"/>
          <p:cNvPicPr>
            <a:picLocks noChangeAspect="1" noChangeArrowheads="1"/>
          </p:cNvPicPr>
          <p:nvPr userDrawn="1"/>
        </p:nvPicPr>
        <p:blipFill>
          <a:blip r:embed="rId3">
            <a:extLst>
              <a:ext uri="{28A0092B-C50C-407E-A947-70E740481C1C}">
                <a14:useLocalDpi xmlns:a14="http://schemas.microsoft.com/office/drawing/2010/main" val="0"/>
              </a:ext>
            </a:extLst>
          </a:blip>
          <a:srcRect t="59730" b="7282"/>
          <a:stretch>
            <a:fillRect/>
          </a:stretch>
        </p:blipFill>
        <p:spPr bwMode="auto">
          <a:xfrm>
            <a:off x="982138" y="4830429"/>
            <a:ext cx="1192175" cy="152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00534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17"/>
          <p:cNvSpPr>
            <a:spLocks noGrp="1"/>
          </p:cNvSpPr>
          <p:nvPr>
            <p:ph type="body" sz="quarter" idx="11" hasCustomPrompt="1"/>
          </p:nvPr>
        </p:nvSpPr>
        <p:spPr>
          <a:xfrm>
            <a:off x="3728996" y="4680566"/>
            <a:ext cx="4526004" cy="460873"/>
          </a:xfrm>
        </p:spPr>
        <p:txBody>
          <a:bodyPr vert="horz" lIns="182880" tIns="45720" rIns="182880" bIns="45720" rtlCol="0" anchor="ctr" anchorCtr="0">
            <a:normAutofit/>
          </a:bodyPr>
          <a:lstStyle>
            <a:lvl1pPr>
              <a:defRPr kumimoji="0" lang="en-US" sz="600" b="0" i="0" u="none" strike="noStrike" cap="none" spc="0" normalizeH="0" baseline="0" dirty="0">
                <a:ln>
                  <a:noFill/>
                </a:ln>
                <a:solidFill>
                  <a:schemeClr val="tx1"/>
                </a:solidFill>
                <a:effectLst/>
                <a:uLnTx/>
                <a:uFillTx/>
                <a:ea typeface="Arial"/>
              </a:defRPr>
            </a:lvl1pPr>
          </a:lstStyle>
          <a:p>
            <a:pPr marR="0" lvl="0" fontAlgn="auto">
              <a:lnSpc>
                <a:spcPts val="650"/>
              </a:lnSpc>
              <a:spcBef>
                <a:spcPts val="600"/>
              </a:spcBef>
              <a:spcAft>
                <a:spcPts val="0"/>
              </a:spcAft>
              <a:buClrTx/>
              <a:buSzTx/>
              <a:buFontTx/>
              <a:tabLst/>
            </a:pPr>
            <a:r>
              <a:rPr lang="en-US" dirty="0" smtClean="0"/>
              <a:t>Click to enter Footnote</a:t>
            </a:r>
            <a:endParaRPr lang="en-US" dirty="0"/>
          </a:p>
        </p:txBody>
      </p:sp>
    </p:spTree>
    <p:extLst>
      <p:ext uri="{BB962C8B-B14F-4D97-AF65-F5344CB8AC3E}">
        <p14:creationId xmlns:p14="http://schemas.microsoft.com/office/powerpoint/2010/main" val="1800032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18" Type="http://schemas.openxmlformats.org/officeDocument/2006/relationships/image" Target="../media/image5.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17" Type="http://schemas.microsoft.com/office/2007/relationships/hdphoto" Target="../media/hdphoto2.wdp"/><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5" name="Picture 14" descr="Footer.png"/>
          <p:cNvPicPr>
            <a:picLocks noChangeAspect="1"/>
          </p:cNvPicPr>
          <p:nvPr/>
        </p:nvPicPr>
        <p:blipFill>
          <a:blip r:embed="rId12"/>
          <a:stretch>
            <a:fillRect/>
          </a:stretch>
        </p:blipFill>
        <p:spPr>
          <a:xfrm>
            <a:off x="0" y="4303713"/>
            <a:ext cx="9144000" cy="844550"/>
          </a:xfrm>
          <a:prstGeom prst="rect">
            <a:avLst/>
          </a:prstGeom>
        </p:spPr>
      </p:pic>
      <p:sp>
        <p:nvSpPr>
          <p:cNvPr id="13" name="TextBox 12"/>
          <p:cNvSpPr txBox="1"/>
          <p:nvPr/>
        </p:nvSpPr>
        <p:spPr>
          <a:xfrm>
            <a:off x="8255000" y="4691063"/>
            <a:ext cx="685800" cy="457200"/>
          </a:xfrm>
          <a:prstGeom prst="rect">
            <a:avLst/>
          </a:prstGeom>
        </p:spPr>
        <p:txBody>
          <a:bodyPr vert="horz" lIns="182880" tIns="45720" rIns="182880" bIns="45720" rtlCol="0" anchor="ctr" anchorCtr="0"/>
          <a:lstStyle>
            <a:defPPr>
              <a:defRPr lang="en-US"/>
            </a:defPPr>
            <a:lvl1pPr algn="r">
              <a:defRPr lang="en-US" sz="800" smtClean="0">
                <a:solidFill>
                  <a:srgbClr val="444444"/>
                </a:solidFill>
                <a:cs typeface="Arial"/>
              </a:defRPr>
            </a:lvl1pPr>
          </a:lstStyle>
          <a:p>
            <a:fld id="{CA2E1E93-11B9-464E-AF21-E2369226A36F}" type="slidenum">
              <a:rPr sz="1000" b="0">
                <a:solidFill>
                  <a:srgbClr val="444444"/>
                </a:solidFill>
                <a:cs typeface="Verdana"/>
              </a:rPr>
              <a:pPr/>
              <a:t>‹#›</a:t>
            </a:fld>
            <a:endParaRPr sz="1000" b="0" dirty="0">
              <a:solidFill>
                <a:srgbClr val="444444"/>
              </a:solidFill>
              <a:cs typeface="Verdana"/>
            </a:endParaRPr>
          </a:p>
        </p:txBody>
      </p:sp>
      <p:sp>
        <p:nvSpPr>
          <p:cNvPr id="19" name="Text Placeholder 18"/>
          <p:cNvSpPr>
            <a:spLocks noGrp="1"/>
          </p:cNvSpPr>
          <p:nvPr>
            <p:ph type="body" idx="1"/>
          </p:nvPr>
        </p:nvSpPr>
        <p:spPr>
          <a:xfrm>
            <a:off x="203200" y="1320665"/>
            <a:ext cx="8737600" cy="327821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a:t>
            </a:r>
          </a:p>
          <a:p>
            <a:pPr lvl="3"/>
            <a:r>
              <a:rPr lang="en-US" dirty="0" smtClean="0"/>
              <a:t>Fourth</a:t>
            </a:r>
          </a:p>
        </p:txBody>
      </p:sp>
      <p:pic>
        <p:nvPicPr>
          <p:cNvPr id="16" name="Picture 15"/>
          <p:cNvPicPr>
            <a:picLocks noChangeAspect="1"/>
          </p:cNvPicPr>
          <p:nvPr/>
        </p:nvPicPr>
        <p:blipFill rotWithShape="1">
          <a:blip r:embed="rId13">
            <a:lum bright="5000"/>
            <a:extLst>
              <a:ext uri="{28A0092B-C50C-407E-A947-70E740481C1C}">
                <a14:useLocalDpi xmlns:a14="http://schemas.microsoft.com/office/drawing/2010/main" val="0"/>
              </a:ext>
            </a:extLst>
          </a:blip>
          <a:srcRect l="2278" t="77287" r="2050"/>
          <a:stretch/>
        </p:blipFill>
        <p:spPr>
          <a:xfrm rot="10800000">
            <a:off x="-1" y="-1"/>
            <a:ext cx="9144000" cy="1170432"/>
          </a:xfrm>
          <a:prstGeom prst="rect">
            <a:avLst/>
          </a:prstGeom>
        </p:spPr>
      </p:pic>
      <p:pic>
        <p:nvPicPr>
          <p:cNvPr id="17" name="Picture 16"/>
          <p:cNvPicPr>
            <a:picLocks noChangeAspect="1"/>
          </p:cNvPicPr>
          <p:nvPr/>
        </p:nvPicPr>
        <p:blipFill rotWithShape="1">
          <a:blip r:embed="rId14">
            <a:grayscl/>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t="10343" b="66922"/>
          <a:stretch/>
        </p:blipFill>
        <p:spPr>
          <a:xfrm>
            <a:off x="0" y="0"/>
            <a:ext cx="9144000" cy="1170432"/>
          </a:xfrm>
          <a:prstGeom prst="rect">
            <a:avLst/>
          </a:prstGeom>
        </p:spPr>
      </p:pic>
      <p:sp>
        <p:nvSpPr>
          <p:cNvPr id="18" name="Rectangle 17"/>
          <p:cNvSpPr/>
          <p:nvPr/>
        </p:nvSpPr>
        <p:spPr>
          <a:xfrm>
            <a:off x="-1" y="1097280"/>
            <a:ext cx="9144000" cy="73152"/>
          </a:xfrm>
          <a:prstGeom prst="rect">
            <a:avLst/>
          </a:prstGeom>
          <a:solidFill>
            <a:srgbClr val="F26522"/>
          </a:solidFill>
          <a:ln w="15875" cap="flat" cmpd="sng" algn="ctr">
            <a:noFill/>
            <a:prstDash val="solid"/>
          </a:ln>
          <a:effectLst/>
        </p:spPr>
        <p:txBody>
          <a:bodyPr lIns="137160" tIns="137160" rIns="137160" bIns="13716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Futura Std Book"/>
              <a:ea typeface="+mn-ea"/>
              <a:cs typeface="+mn-cs"/>
            </a:endParaRPr>
          </a:p>
        </p:txBody>
      </p:sp>
      <p:pic>
        <p:nvPicPr>
          <p:cNvPr id="14" name="Picture 13"/>
          <p:cNvPicPr>
            <a:picLocks noChangeAspect="1"/>
          </p:cNvPicPr>
          <p:nvPr/>
        </p:nvPicPr>
        <p:blipFill rotWithShape="1">
          <a:blip r:embed="rId16">
            <a:grayscl/>
            <a:extLst>
              <a:ext uri="{BEBA8EAE-BF5A-486C-A8C5-ECC9F3942E4B}">
                <a14:imgProps xmlns:a14="http://schemas.microsoft.com/office/drawing/2010/main">
                  <a14:imgLayer r:embed="rId17">
                    <a14:imgEffect>
                      <a14:brightnessContrast bright="-20000" contrast="-40000"/>
                    </a14:imgEffect>
                  </a14:imgLayer>
                </a14:imgProps>
              </a:ext>
              <a:ext uri="{28A0092B-C50C-407E-A947-70E740481C1C}">
                <a14:useLocalDpi xmlns:a14="http://schemas.microsoft.com/office/drawing/2010/main" val="0"/>
              </a:ext>
            </a:extLst>
          </a:blip>
          <a:srcRect t="9323" r="8319" b="51131"/>
          <a:stretch/>
        </p:blipFill>
        <p:spPr>
          <a:xfrm>
            <a:off x="4614332" y="-2"/>
            <a:ext cx="4529668" cy="1097282"/>
          </a:xfrm>
          <a:prstGeom prst="rect">
            <a:avLst/>
          </a:prstGeom>
        </p:spPr>
      </p:pic>
      <p:sp>
        <p:nvSpPr>
          <p:cNvPr id="20" name="Title Placeholder 19"/>
          <p:cNvSpPr>
            <a:spLocks noGrp="1"/>
          </p:cNvSpPr>
          <p:nvPr>
            <p:ph type="title"/>
          </p:nvPr>
        </p:nvSpPr>
        <p:spPr>
          <a:xfrm>
            <a:off x="203200" y="-2"/>
            <a:ext cx="8737600" cy="1097281"/>
          </a:xfrm>
          <a:prstGeom prst="rect">
            <a:avLst/>
          </a:prstGeom>
        </p:spPr>
        <p:txBody>
          <a:bodyPr vert="horz" lIns="91440" tIns="45720" rIns="91440" bIns="45720" rtlCol="0" anchor="ctr" anchorCtr="0">
            <a:normAutofit/>
          </a:bodyPr>
          <a:lstStyle/>
          <a:p>
            <a:r>
              <a:rPr lang="en-US" smtClean="0"/>
              <a:t>Click to edit Master title style</a:t>
            </a:r>
            <a:endParaRPr lang="en-US" dirty="0"/>
          </a:p>
        </p:txBody>
      </p:sp>
      <p:pic>
        <p:nvPicPr>
          <p:cNvPr id="23" name="Picture 57" descr="logo"/>
          <p:cNvPicPr>
            <a:picLocks noChangeAspect="1" noChangeArrowheads="1"/>
          </p:cNvPicPr>
          <p:nvPr/>
        </p:nvPicPr>
        <p:blipFill>
          <a:blip r:embed="rId18">
            <a:extLst>
              <a:ext uri="{28A0092B-C50C-407E-A947-70E740481C1C}">
                <a14:useLocalDpi xmlns:a14="http://schemas.microsoft.com/office/drawing/2010/main" val="0"/>
              </a:ext>
            </a:extLst>
          </a:blip>
          <a:srcRect b="41354"/>
          <a:stretch>
            <a:fillRect/>
          </a:stretch>
        </p:blipFill>
        <p:spPr bwMode="auto">
          <a:xfrm>
            <a:off x="296338" y="4826975"/>
            <a:ext cx="685800" cy="15583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57" descr="logo"/>
          <p:cNvPicPr>
            <a:picLocks noChangeAspect="1" noChangeArrowheads="1"/>
          </p:cNvPicPr>
          <p:nvPr/>
        </p:nvPicPr>
        <p:blipFill>
          <a:blip r:embed="rId18">
            <a:extLst>
              <a:ext uri="{28A0092B-C50C-407E-A947-70E740481C1C}">
                <a14:useLocalDpi xmlns:a14="http://schemas.microsoft.com/office/drawing/2010/main" val="0"/>
              </a:ext>
            </a:extLst>
          </a:blip>
          <a:srcRect t="59730" b="7282"/>
          <a:stretch>
            <a:fillRect/>
          </a:stretch>
        </p:blipFill>
        <p:spPr bwMode="auto">
          <a:xfrm>
            <a:off x="982138" y="4830429"/>
            <a:ext cx="1192175" cy="152385"/>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2276673" y="4784626"/>
            <a:ext cx="1438675" cy="271869"/>
          </a:xfrm>
          <a:prstGeom prst="rect">
            <a:avLst/>
          </a:prstGeom>
        </p:spPr>
        <p:txBody>
          <a:bodyPr vert="horz" lIns="0" tIns="0" rIns="0" bIns="0" rtlCol="0" anchor="ctr" anchorCtr="0">
            <a:normAutofit/>
          </a:bodyPr>
          <a:lstStyle>
            <a:lvl1pPr marR="0" lvl="0" indent="0" fontAlgn="auto">
              <a:lnSpc>
                <a:spcPts val="650"/>
              </a:lnSpc>
              <a:spcBef>
                <a:spcPts val="600"/>
              </a:spcBef>
              <a:spcAft>
                <a:spcPts val="0"/>
              </a:spcAft>
              <a:buClrTx/>
              <a:buSzTx/>
              <a:buFontTx/>
              <a:buNone/>
              <a:tabLst/>
              <a:defRPr kumimoji="0" lang="en-US" sz="600" b="0" i="0" u="none" strike="noStrike" cap="none" spc="0" normalizeH="0" baseline="0" dirty="0" smtClean="0">
                <a:ln>
                  <a:noFill/>
                </a:ln>
                <a:effectLst/>
                <a:uLnTx/>
                <a:uFillTx/>
                <a:latin typeface="Verdana"/>
                <a:ea typeface="Arial"/>
                <a:cs typeface="Verdana"/>
              </a:defRPr>
            </a:lvl1pPr>
            <a:lvl2pPr marL="230188" indent="-230188">
              <a:spcBef>
                <a:spcPts val="600"/>
              </a:spcBef>
              <a:buClr>
                <a:srgbClr val="FF6600"/>
              </a:buClr>
              <a:buFont typeface="Verdana" pitchFamily="34" charset="0"/>
              <a:buChar char="+"/>
              <a:defRPr lang="en-US" sz="1600" dirty="0" smtClean="0">
                <a:solidFill>
                  <a:schemeClr val="tx1">
                    <a:lumMod val="65000"/>
                    <a:lumOff val="35000"/>
                  </a:schemeClr>
                </a:solidFill>
                <a:latin typeface="Verdana"/>
                <a:cs typeface="Verdana"/>
              </a:defRPr>
            </a:lvl2pPr>
            <a:lvl3pPr marL="398463" indent="-169863">
              <a:spcBef>
                <a:spcPct val="20000"/>
              </a:spcBef>
              <a:buClr>
                <a:schemeClr val="accent1"/>
              </a:buClr>
              <a:buFont typeface="Wingdings" pitchFamily="2" charset="2"/>
              <a:buChar char="§"/>
              <a:defRPr lang="en-US" sz="1600" spc="40" baseline="0" dirty="0" smtClean="0">
                <a:solidFill>
                  <a:schemeClr val="tx1">
                    <a:lumMod val="50000"/>
                    <a:lumOff val="50000"/>
                  </a:schemeClr>
                </a:solidFill>
                <a:latin typeface="Verdana"/>
                <a:cs typeface="Verdana"/>
              </a:defRPr>
            </a:lvl3pPr>
            <a:lvl4pPr marL="411163" indent="0">
              <a:spcBef>
                <a:spcPct val="20000"/>
              </a:spcBef>
              <a:buFont typeface="Arial"/>
              <a:buNone/>
              <a:defRPr lang="en-US" sz="1400" spc="40" dirty="0">
                <a:solidFill>
                  <a:srgbClr val="F79646"/>
                </a:solidFill>
                <a:latin typeface="Verdana"/>
                <a:cs typeface="Verdana"/>
              </a:defRPr>
            </a:lvl4pPr>
            <a:lvl5pPr marL="515938" indent="0">
              <a:spcBef>
                <a:spcPct val="20000"/>
              </a:spcBef>
              <a:buFont typeface="Arial"/>
              <a:buNone/>
              <a:defRPr lang="en-US" sz="1400">
                <a:solidFill>
                  <a:srgbClr val="F79646"/>
                </a:solidFill>
              </a:defRPr>
            </a:lvl5pPr>
            <a:lvl6pPr marL="688975" indent="-115888">
              <a:spcBef>
                <a:spcPct val="20000"/>
              </a:spcBef>
              <a:buClr>
                <a:schemeClr val="accent1"/>
              </a:buClr>
              <a:buFont typeface="Arial"/>
              <a:buChar char="•"/>
              <a:defRPr sz="11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lvl="0"/>
            <a:r>
              <a:rPr lang="en-US" dirty="0" smtClean="0">
                <a:solidFill>
                  <a:schemeClr val="tx1">
                    <a:lumMod val="50000"/>
                    <a:lumOff val="50000"/>
                  </a:schemeClr>
                </a:solidFill>
              </a:rPr>
              <a:t>Summa Proprietary and Confidential</a:t>
            </a:r>
            <a:endParaRPr lang="en-US" dirty="0">
              <a:solidFill>
                <a:schemeClr val="tx1">
                  <a:lumMod val="50000"/>
                  <a:lumOff val="50000"/>
                </a:schemeClr>
              </a:solidFill>
            </a:endParaRPr>
          </a:p>
        </p:txBody>
      </p:sp>
    </p:spTree>
    <p:extLst>
      <p:ext uri="{BB962C8B-B14F-4D97-AF65-F5344CB8AC3E}">
        <p14:creationId xmlns:p14="http://schemas.microsoft.com/office/powerpoint/2010/main" val="238943288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8" r:id="rId4"/>
    <p:sldLayoutId id="2147483654" r:id="rId5"/>
    <p:sldLayoutId id="2147483656" r:id="rId6"/>
    <p:sldLayoutId id="2147483655" r:id="rId7"/>
    <p:sldLayoutId id="2147483657" r:id="rId8"/>
    <p:sldLayoutId id="2147483653" r:id="rId9"/>
    <p:sldLayoutId id="2147483652" r:id="rId10"/>
  </p:sldLayoutIdLst>
  <p:txStyles>
    <p:titleStyle>
      <a:lvl1pPr algn="l" defTabSz="457200" rtl="0" eaLnBrk="1" latinLnBrk="0" hangingPunct="1">
        <a:spcBef>
          <a:spcPct val="0"/>
        </a:spcBef>
        <a:buNone/>
        <a:defRPr lang="en-US" sz="2200" b="1" kern="0">
          <a:solidFill>
            <a:srgbClr val="FFFFFF"/>
          </a:solidFill>
          <a:latin typeface="Verdana"/>
          <a:ea typeface="+mj-ea"/>
          <a:cs typeface="Verdana"/>
        </a:defRPr>
      </a:lvl1pPr>
    </p:titleStyle>
    <p:bodyStyle>
      <a:lvl1pPr marL="0" indent="0" algn="l" defTabSz="457200" rtl="0" eaLnBrk="1" latinLnBrk="0" hangingPunct="1">
        <a:spcBef>
          <a:spcPct val="20000"/>
        </a:spcBef>
        <a:spcAft>
          <a:spcPts val="600"/>
        </a:spcAft>
        <a:buFont typeface="Arial"/>
        <a:buNone/>
        <a:defRPr lang="en-US" sz="1800" kern="1200" dirty="0" smtClean="0">
          <a:solidFill>
            <a:srgbClr val="FF6600"/>
          </a:solidFill>
          <a:latin typeface="Verdana"/>
          <a:ea typeface="+mn-ea"/>
          <a:cs typeface="Verdana"/>
        </a:defRPr>
      </a:lvl1pPr>
      <a:lvl2pPr marL="230188" indent="-230188" algn="l" defTabSz="457200" rtl="0" eaLnBrk="1" latinLnBrk="0" hangingPunct="1">
        <a:spcBef>
          <a:spcPts val="600"/>
        </a:spcBef>
        <a:buClr>
          <a:srgbClr val="FF6600"/>
        </a:buClr>
        <a:buFont typeface="Verdana" pitchFamily="34" charset="0"/>
        <a:buChar char="+"/>
        <a:defRPr lang="en-US" sz="1600" kern="1200" dirty="0" smtClean="0">
          <a:solidFill>
            <a:schemeClr val="tx1">
              <a:lumMod val="65000"/>
              <a:lumOff val="35000"/>
            </a:schemeClr>
          </a:solidFill>
          <a:latin typeface="Verdana"/>
          <a:ea typeface="+mn-ea"/>
          <a:cs typeface="Verdana"/>
        </a:defRPr>
      </a:lvl2pPr>
      <a:lvl3pPr marL="398463" indent="-169863" algn="l" defTabSz="457200" rtl="0" eaLnBrk="1" latinLnBrk="0" hangingPunct="1">
        <a:spcBef>
          <a:spcPct val="20000"/>
        </a:spcBef>
        <a:buClr>
          <a:schemeClr val="accent1"/>
        </a:buClr>
        <a:buFont typeface="Wingdings" pitchFamily="2" charset="2"/>
        <a:buChar char="§"/>
        <a:defRPr lang="en-US" sz="1600" kern="1200" spc="40" baseline="0" dirty="0" smtClean="0">
          <a:solidFill>
            <a:schemeClr val="tx1">
              <a:lumMod val="50000"/>
              <a:lumOff val="50000"/>
            </a:schemeClr>
          </a:solidFill>
          <a:latin typeface="Verdana"/>
          <a:ea typeface="+mn-ea"/>
          <a:cs typeface="Verdana"/>
        </a:defRPr>
      </a:lvl3pPr>
      <a:lvl4pPr marL="411163" indent="0" algn="l" defTabSz="457200" rtl="0" eaLnBrk="1" latinLnBrk="0" hangingPunct="1">
        <a:spcBef>
          <a:spcPct val="20000"/>
        </a:spcBef>
        <a:buFont typeface="Arial"/>
        <a:buNone/>
        <a:defRPr lang="en-US" sz="1400" kern="1200" spc="40" dirty="0">
          <a:solidFill>
            <a:srgbClr val="F79646"/>
          </a:solidFill>
          <a:latin typeface="Verdana"/>
          <a:ea typeface="+mn-ea"/>
          <a:cs typeface="Verdana"/>
        </a:defRPr>
      </a:lvl4pPr>
      <a:lvl5pPr marL="515938" indent="0" algn="l" defTabSz="457200" rtl="0" eaLnBrk="1" latinLnBrk="0" hangingPunct="1">
        <a:spcBef>
          <a:spcPct val="20000"/>
        </a:spcBef>
        <a:buFont typeface="Arial"/>
        <a:buNone/>
        <a:defRPr lang="en-US" sz="1400" kern="1200">
          <a:solidFill>
            <a:srgbClr val="F79646"/>
          </a:solidFill>
          <a:latin typeface="+mn-lt"/>
          <a:ea typeface="+mn-ea"/>
          <a:cs typeface="+mn-cs"/>
        </a:defRPr>
      </a:lvl5pPr>
      <a:lvl6pPr marL="688975" indent="-115888" algn="l" defTabSz="457200" rtl="0" eaLnBrk="1" latinLnBrk="0" hangingPunct="1">
        <a:spcBef>
          <a:spcPct val="20000"/>
        </a:spcBef>
        <a:buClr>
          <a:schemeClr val="accent1"/>
        </a:buClr>
        <a:buFont typeface="Arial"/>
        <a:buChar char="•"/>
        <a:defRPr sz="11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qsm.com/blog/2011/determining-market-share-popular-programming-languages?page=2"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jpe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1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gif"/><Relationship Id="rId7"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 Id="rId9" Type="http://schemas.openxmlformats.org/officeDocument/2006/relationships/image" Target="../media/image15.jpe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gif"/><Relationship Id="rId5" Type="http://schemas.openxmlformats.org/officeDocument/2006/relationships/image" Target="../media/image18.png"/><Relationship Id="rId4" Type="http://schemas.openxmlformats.org/officeDocument/2006/relationships/image" Target="../media/image17.jpeg"/><Relationship Id="rId9" Type="http://schemas.openxmlformats.org/officeDocument/2006/relationships/image" Target="../media/image22.jpeg"/></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www.qsm.com/blog/2011/determining-market-share-popular-programming-languages?page=2"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 y="1202531"/>
            <a:ext cx="4969631" cy="2342388"/>
          </a:xfrm>
        </p:spPr>
        <p:txBody>
          <a:bodyPr>
            <a:normAutofit/>
          </a:bodyPr>
          <a:lstStyle/>
          <a:p>
            <a:r>
              <a:rPr lang="en-US" sz="3200" dirty="0" smtClean="0"/>
              <a:t>Programming is a Team Sport</a:t>
            </a:r>
            <a:endParaRPr lang="en-US" sz="3200" dirty="0"/>
          </a:p>
        </p:txBody>
      </p:sp>
      <p:sp>
        <p:nvSpPr>
          <p:cNvPr id="3" name="Text Placeholder 2"/>
          <p:cNvSpPr>
            <a:spLocks noGrp="1"/>
          </p:cNvSpPr>
          <p:nvPr>
            <p:ph type="body" sz="quarter" idx="10"/>
          </p:nvPr>
        </p:nvSpPr>
        <p:spPr/>
        <p:txBody>
          <a:bodyPr/>
          <a:lstStyle/>
          <a:p>
            <a:r>
              <a:rPr lang="en-US" dirty="0" smtClean="0"/>
              <a:t>Building high quality, robust software requires a team</a:t>
            </a:r>
            <a:endParaRPr lang="en-US" dirty="0"/>
          </a:p>
        </p:txBody>
      </p:sp>
      <p:sp>
        <p:nvSpPr>
          <p:cNvPr id="4" name="Text Placeholder 3"/>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6168790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Complexity is growing exponentially</a:t>
            </a:r>
            <a:endParaRPr lang="en-US" dirty="0"/>
          </a:p>
        </p:txBody>
      </p:sp>
      <p:sp>
        <p:nvSpPr>
          <p:cNvPr id="4" name="Text Placeholder 3"/>
          <p:cNvSpPr>
            <a:spLocks noGrp="1"/>
          </p:cNvSpPr>
          <p:nvPr>
            <p:ph type="body" sz="quarter" idx="11"/>
          </p:nvPr>
        </p:nvSpPr>
        <p:spPr/>
        <p:txBody>
          <a:bodyPr/>
          <a:lstStyle/>
          <a:p>
            <a:r>
              <a:rPr lang="en-US" dirty="0" smtClean="0"/>
              <a:t>Chart </a:t>
            </a:r>
            <a:r>
              <a:rPr lang="en-US" dirty="0"/>
              <a:t>from </a:t>
            </a:r>
            <a:r>
              <a:rPr lang="en-US" dirty="0">
                <a:hlinkClick r:id="rId3"/>
              </a:rPr>
              <a:t>http://</a:t>
            </a:r>
            <a:r>
              <a:rPr lang="en-US" dirty="0" smtClean="0">
                <a:hlinkClick r:id="rId3"/>
              </a:rPr>
              <a:t>www.qsm.com/blog/2011/determining-market-share-popular-programming-languages?page=2</a:t>
            </a:r>
            <a:r>
              <a:rPr lang="en-US" dirty="0" smtClean="0"/>
              <a:t>  Kate </a:t>
            </a:r>
            <a:r>
              <a:rPr lang="en-US" dirty="0" err="1" smtClean="0"/>
              <a:t>Armel</a:t>
            </a:r>
            <a:endParaRPr lang="en-US" dirty="0"/>
          </a:p>
        </p:txBody>
      </p:sp>
      <p:pic>
        <p:nvPicPr>
          <p:cNvPr id="1032" name="Picture 8" descr="https://encrypted-tbn1.gstatic.com/images?q=tbn:ANd9GcSgMcJm8T-iFqMv7Rjv5jyB725M-TVjvUiywVapdPPSxphsCHmip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8289" y="3488531"/>
            <a:ext cx="1071563" cy="107156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cdn2.gsmarena.com/vv/pics/samsung/samsung-galaxy-express-gray-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3800" y="1493169"/>
            <a:ext cx="1219200" cy="81076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www.windowspasswordsreset.com/windows-password-knowledge/images/dell-laptop.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1400525"/>
            <a:ext cx="1472260" cy="119743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066731" y="1400525"/>
            <a:ext cx="6921759" cy="3539430"/>
          </a:xfrm>
          <a:prstGeom prst="rect">
            <a:avLst/>
          </a:prstGeom>
        </p:spPr>
        <p:txBody>
          <a:bodyPr wrap="square">
            <a:spAutoFit/>
          </a:bodyPr>
          <a:lstStyle/>
          <a:p>
            <a:pPr fontAlgn="base"/>
            <a:r>
              <a:rPr lang="en-US" sz="1400" dirty="0" smtClean="0"/>
              <a:t>Today</a:t>
            </a:r>
            <a:endParaRPr lang="en-US" sz="1400" dirty="0"/>
          </a:p>
          <a:p>
            <a:pPr marL="285750" indent="-285750" fontAlgn="base">
              <a:buFont typeface="Arial" panose="020B0604020202020204" pitchFamily="34" charset="0"/>
              <a:buChar char="•"/>
            </a:pPr>
            <a:r>
              <a:rPr lang="en-US" sz="1400" dirty="0"/>
              <a:t>Operating Systems (Unix, Windows, iOS, </a:t>
            </a:r>
            <a:r>
              <a:rPr lang="en-US" sz="1400" dirty="0" smtClean="0"/>
              <a:t>Android, …)</a:t>
            </a:r>
            <a:endParaRPr lang="en-US" sz="1400" dirty="0"/>
          </a:p>
          <a:p>
            <a:pPr marL="285750" indent="-285750" fontAlgn="base">
              <a:buFont typeface="Arial" panose="020B0604020202020204" pitchFamily="34" charset="0"/>
              <a:buChar char="•"/>
            </a:pPr>
            <a:r>
              <a:rPr lang="en-US" sz="1400" dirty="0" smtClean="0"/>
              <a:t>UI </a:t>
            </a:r>
            <a:r>
              <a:rPr lang="en-US" sz="1400" dirty="0"/>
              <a:t>languages (HTML Java Script, </a:t>
            </a:r>
            <a:r>
              <a:rPr lang="en-US" sz="1400" dirty="0" smtClean="0"/>
              <a:t>Angular JS, etc</a:t>
            </a:r>
            <a:r>
              <a:rPr lang="en-US" sz="1400" dirty="0"/>
              <a:t>.)</a:t>
            </a:r>
          </a:p>
          <a:p>
            <a:pPr marL="285750" indent="-285750" fontAlgn="base">
              <a:buFont typeface="Arial" panose="020B0604020202020204" pitchFamily="34" charset="0"/>
              <a:buChar char="•"/>
            </a:pPr>
            <a:r>
              <a:rPr lang="en-US" sz="1400" dirty="0"/>
              <a:t>Primary languages (Java, C</a:t>
            </a:r>
            <a:r>
              <a:rPr lang="en-US" sz="1400" dirty="0" smtClean="0"/>
              <a:t>#, Python, Ruby, VB, Cobol)</a:t>
            </a:r>
            <a:endParaRPr lang="en-US" sz="1400" dirty="0"/>
          </a:p>
          <a:p>
            <a:pPr marL="285750" indent="-285750" fontAlgn="base">
              <a:buFont typeface="Arial" panose="020B0604020202020204" pitchFamily="34" charset="0"/>
              <a:buChar char="•"/>
            </a:pPr>
            <a:r>
              <a:rPr lang="en-US" sz="1400" dirty="0" smtClean="0"/>
              <a:t>Hundreds of devices, 5 major browsers</a:t>
            </a:r>
          </a:p>
          <a:p>
            <a:pPr marL="285750" indent="-285750" fontAlgn="base">
              <a:buFont typeface="Arial" panose="020B0604020202020204" pitchFamily="34" charset="0"/>
              <a:buChar char="•"/>
            </a:pPr>
            <a:r>
              <a:rPr lang="en-US" sz="1400" dirty="0" smtClean="0"/>
              <a:t>Database </a:t>
            </a:r>
            <a:r>
              <a:rPr lang="en-US" sz="1400" dirty="0"/>
              <a:t>skills (SQL, </a:t>
            </a:r>
            <a:r>
              <a:rPr lang="en-US" sz="1400" dirty="0" err="1" smtClean="0"/>
              <a:t>Hybernate</a:t>
            </a:r>
            <a:r>
              <a:rPr lang="en-US" sz="1400" dirty="0" smtClean="0"/>
              <a:t>, Mongo DB)</a:t>
            </a:r>
            <a:endParaRPr lang="en-US" sz="1400" dirty="0"/>
          </a:p>
          <a:p>
            <a:pPr marL="285750" indent="-285750" fontAlgn="base">
              <a:buFont typeface="Arial" panose="020B0604020202020204" pitchFamily="34" charset="0"/>
              <a:buChar char="•"/>
            </a:pPr>
            <a:r>
              <a:rPr lang="en-US" sz="1400" dirty="0"/>
              <a:t>Application Servers (</a:t>
            </a:r>
            <a:r>
              <a:rPr lang="en-US" sz="1400" dirty="0" err="1"/>
              <a:t>JBoss</a:t>
            </a:r>
            <a:r>
              <a:rPr lang="en-US" sz="1400" dirty="0"/>
              <a:t>, Tomcat, WebLogic, WAS)</a:t>
            </a:r>
          </a:p>
          <a:p>
            <a:pPr marL="285750" indent="-285750" fontAlgn="base">
              <a:buFont typeface="Arial" panose="020B0604020202020204" pitchFamily="34" charset="0"/>
              <a:buChar char="•"/>
            </a:pPr>
            <a:r>
              <a:rPr lang="en-US" sz="1400" dirty="0" smtClean="0"/>
              <a:t>Configuration Management </a:t>
            </a:r>
            <a:r>
              <a:rPr lang="en-US" sz="1400" dirty="0"/>
              <a:t>(</a:t>
            </a:r>
            <a:r>
              <a:rPr lang="en-US" sz="1400" dirty="0" err="1"/>
              <a:t>Git</a:t>
            </a:r>
            <a:r>
              <a:rPr lang="en-US" sz="1400" dirty="0"/>
              <a:t>, SVN, Ant, Maven, Jenkins)</a:t>
            </a:r>
          </a:p>
          <a:p>
            <a:pPr marL="285750" indent="-285750" fontAlgn="base">
              <a:buFont typeface="Arial" panose="020B0604020202020204" pitchFamily="34" charset="0"/>
              <a:buChar char="•"/>
            </a:pPr>
            <a:r>
              <a:rPr lang="en-US" sz="1400" dirty="0"/>
              <a:t>Testing frameworks (Mocking, web services)</a:t>
            </a:r>
          </a:p>
          <a:p>
            <a:pPr marL="285750" indent="-285750" fontAlgn="base">
              <a:buFont typeface="Arial" panose="020B0604020202020204" pitchFamily="34" charset="0"/>
              <a:buChar char="•"/>
            </a:pPr>
            <a:r>
              <a:rPr lang="en-US" sz="1400" dirty="0"/>
              <a:t>Integration tools (XML, SOAP</a:t>
            </a:r>
            <a:r>
              <a:rPr lang="en-US" sz="1400" dirty="0" smtClean="0"/>
              <a:t>)</a:t>
            </a:r>
          </a:p>
          <a:p>
            <a:pPr marL="285750" indent="-285750" fontAlgn="base">
              <a:buFont typeface="Arial" panose="020B0604020202020204" pitchFamily="34" charset="0"/>
              <a:buChar char="•"/>
            </a:pPr>
            <a:r>
              <a:rPr lang="en-US" sz="1400" dirty="0" smtClean="0"/>
              <a:t>Many IDEs</a:t>
            </a:r>
          </a:p>
          <a:p>
            <a:pPr marL="285750" indent="-285750" fontAlgn="base">
              <a:buFont typeface="Arial" panose="020B0604020202020204" pitchFamily="34" charset="0"/>
              <a:buChar char="•"/>
            </a:pPr>
            <a:r>
              <a:rPr lang="en-US" sz="1400" dirty="0" smtClean="0"/>
              <a:t>Thousands of third party developer tools </a:t>
            </a:r>
            <a:br>
              <a:rPr lang="en-US" sz="1400" dirty="0" smtClean="0"/>
            </a:br>
            <a:r>
              <a:rPr lang="en-US" sz="1400" dirty="0" smtClean="0"/>
              <a:t>(1,832 Eclipse plugins on </a:t>
            </a:r>
            <a:r>
              <a:rPr lang="en-US" sz="1400" dirty="0"/>
              <a:t>Eclipse Marketplace marketplace.eclipse.org</a:t>
            </a:r>
            <a:r>
              <a:rPr lang="en-US" sz="1400" dirty="0" smtClean="0"/>
              <a:t>)</a:t>
            </a:r>
          </a:p>
          <a:p>
            <a:pPr marL="285750" indent="-285750" fontAlgn="base">
              <a:buFont typeface="Arial" panose="020B0604020202020204" pitchFamily="34" charset="0"/>
              <a:buChar char="•"/>
            </a:pPr>
            <a:r>
              <a:rPr lang="en-US" sz="1400" dirty="0"/>
              <a:t>Capers Jones was commissioned to study software employment in major corporations and government groups, found 116 specialists</a:t>
            </a:r>
          </a:p>
          <a:p>
            <a:pPr fontAlgn="base"/>
            <a:endParaRPr lang="en-US" sz="1400" dirty="0" smtClean="0"/>
          </a:p>
        </p:txBody>
      </p:sp>
    </p:spTree>
    <p:extLst>
      <p:ext uri="{BB962C8B-B14F-4D97-AF65-F5344CB8AC3E}">
        <p14:creationId xmlns:p14="http://schemas.microsoft.com/office/powerpoint/2010/main" val="9130913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marL="285750" indent="-285750">
              <a:buFont typeface="Arial" panose="020B0604020202020204" pitchFamily="34" charset="0"/>
              <a:buChar char="•"/>
            </a:pPr>
            <a:r>
              <a:rPr lang="en-US" dirty="0" smtClean="0"/>
              <a:t>Meaningful variable names</a:t>
            </a:r>
          </a:p>
          <a:p>
            <a:pPr marL="515938" lvl="1" indent="-285750">
              <a:buFont typeface="Arial" panose="020B0604020202020204" pitchFamily="34" charset="0"/>
              <a:buChar char="•"/>
            </a:pPr>
            <a:r>
              <a:rPr lang="en-US" dirty="0" smtClean="0"/>
              <a:t>C = A + B </a:t>
            </a:r>
            <a:r>
              <a:rPr lang="en-US" dirty="0" smtClean="0">
                <a:sym typeface="Wingdings" panose="05000000000000000000" pitchFamily="2" charset="2"/>
              </a:rPr>
              <a:t>  </a:t>
            </a:r>
          </a:p>
          <a:p>
            <a:pPr marL="515938" lvl="1" indent="-285750">
              <a:buFont typeface="Arial" panose="020B0604020202020204" pitchFamily="34" charset="0"/>
              <a:buChar char="•"/>
            </a:pPr>
            <a:r>
              <a:rPr lang="en-US" dirty="0" err="1" smtClean="0">
                <a:sym typeface="Wingdings" panose="05000000000000000000" pitchFamily="2" charset="2"/>
              </a:rPr>
              <a:t>New_Acct_Balance</a:t>
            </a:r>
            <a:r>
              <a:rPr lang="en-US" dirty="0" smtClean="0">
                <a:sym typeface="Wingdings" panose="05000000000000000000" pitchFamily="2" charset="2"/>
              </a:rPr>
              <a:t> = </a:t>
            </a:r>
            <a:r>
              <a:rPr lang="en-US" dirty="0" err="1" smtClean="0">
                <a:sym typeface="Wingdings" panose="05000000000000000000" pitchFamily="2" charset="2"/>
              </a:rPr>
              <a:t>Old_Acct_Balance</a:t>
            </a:r>
            <a:r>
              <a:rPr lang="en-US" dirty="0" smtClean="0">
                <a:sym typeface="Wingdings" panose="05000000000000000000" pitchFamily="2" charset="2"/>
              </a:rPr>
              <a:t> + </a:t>
            </a:r>
            <a:r>
              <a:rPr lang="en-US" dirty="0" err="1" smtClean="0">
                <a:sym typeface="Wingdings" panose="05000000000000000000" pitchFamily="2" charset="2"/>
              </a:rPr>
              <a:t>Transaction_Amount</a:t>
            </a:r>
            <a:endParaRPr lang="en-US" dirty="0" smtClean="0"/>
          </a:p>
          <a:p>
            <a:pPr marL="285750" indent="-285750">
              <a:buFont typeface="Arial" panose="020B0604020202020204" pitchFamily="34" charset="0"/>
              <a:buChar char="•"/>
            </a:pPr>
            <a:r>
              <a:rPr lang="en-US" dirty="0" smtClean="0"/>
              <a:t>Coding standards were developed for projects</a:t>
            </a:r>
          </a:p>
          <a:p>
            <a:pPr marL="515938" lvl="1" indent="-285750">
              <a:buFont typeface="Arial" panose="020B0604020202020204" pitchFamily="34" charset="0"/>
              <a:buChar char="•"/>
            </a:pPr>
            <a:r>
              <a:rPr lang="en-US" dirty="0" smtClean="0"/>
              <a:t>Naming conventions</a:t>
            </a:r>
          </a:p>
          <a:p>
            <a:pPr marL="515938" lvl="1" indent="-285750">
              <a:buFont typeface="Arial" panose="020B0604020202020204" pitchFamily="34" charset="0"/>
              <a:buChar char="•"/>
            </a:pPr>
            <a:r>
              <a:rPr lang="en-US" dirty="0" smtClean="0"/>
              <a:t>Comments</a:t>
            </a:r>
          </a:p>
          <a:p>
            <a:pPr marL="515938" lvl="1" indent="-285750">
              <a:buFont typeface="Arial" panose="020B0604020202020204" pitchFamily="34" charset="0"/>
              <a:buChar char="•"/>
            </a:pPr>
            <a:r>
              <a:rPr lang="en-US" dirty="0" smtClean="0"/>
              <a:t>Format</a:t>
            </a:r>
          </a:p>
          <a:p>
            <a:pPr marL="285750" indent="-285750">
              <a:buFont typeface="Arial" panose="020B0604020202020204" pitchFamily="34" charset="0"/>
              <a:buChar char="•"/>
            </a:pPr>
            <a:r>
              <a:rPr lang="en-US" dirty="0" smtClean="0"/>
              <a:t>Inspection Points</a:t>
            </a:r>
            <a:endParaRPr lang="en-US" dirty="0"/>
          </a:p>
        </p:txBody>
      </p:sp>
      <p:sp>
        <p:nvSpPr>
          <p:cNvPr id="3" name="Title 2"/>
          <p:cNvSpPr>
            <a:spLocks noGrp="1"/>
          </p:cNvSpPr>
          <p:nvPr>
            <p:ph type="title"/>
          </p:nvPr>
        </p:nvSpPr>
        <p:spPr/>
        <p:txBody>
          <a:bodyPr/>
          <a:lstStyle/>
          <a:p>
            <a:r>
              <a:rPr lang="en-US" dirty="0" smtClean="0"/>
              <a:t>Early attempts at solving the maintainability problem</a:t>
            </a:r>
            <a:endParaRPr lang="en-US" dirty="0"/>
          </a:p>
        </p:txBody>
      </p:sp>
      <p:sp>
        <p:nvSpPr>
          <p:cNvPr id="4" name="Text Placeholder 3"/>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4920426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marL="285750" indent="-285750">
              <a:buFont typeface="Arial" panose="020B0604020202020204" pitchFamily="34" charset="0"/>
              <a:buChar char="•"/>
            </a:pPr>
            <a:r>
              <a:rPr lang="en-US" dirty="0" smtClean="0"/>
              <a:t>Architectural patterns added to Standards</a:t>
            </a:r>
          </a:p>
          <a:p>
            <a:pPr marL="515938" lvl="1" indent="-285750">
              <a:buFont typeface="Arial" panose="020B0604020202020204" pitchFamily="34" charset="0"/>
              <a:buChar char="•"/>
            </a:pPr>
            <a:r>
              <a:rPr lang="en-US" dirty="0" smtClean="0"/>
              <a:t>Database layer</a:t>
            </a:r>
          </a:p>
          <a:p>
            <a:pPr marL="515938" lvl="1" indent="-285750">
              <a:buFont typeface="Arial" panose="020B0604020202020204" pitchFamily="34" charset="0"/>
              <a:buChar char="•"/>
            </a:pPr>
            <a:r>
              <a:rPr lang="en-US" dirty="0" smtClean="0"/>
              <a:t>Business Layer</a:t>
            </a:r>
          </a:p>
          <a:p>
            <a:pPr marL="515938" lvl="1" indent="-285750">
              <a:buFont typeface="Arial" panose="020B0604020202020204" pitchFamily="34" charset="0"/>
              <a:buChar char="•"/>
            </a:pPr>
            <a:r>
              <a:rPr lang="en-US" dirty="0" smtClean="0"/>
              <a:t>UI Layer</a:t>
            </a:r>
          </a:p>
          <a:p>
            <a:pPr marL="285750" indent="-285750">
              <a:buFont typeface="Arial" panose="020B0604020202020204" pitchFamily="34" charset="0"/>
              <a:buChar char="•"/>
            </a:pPr>
            <a:r>
              <a:rPr lang="en-US" dirty="0" smtClean="0"/>
              <a:t>UI Design Guides</a:t>
            </a:r>
          </a:p>
          <a:p>
            <a:pPr marL="285750" indent="-285750">
              <a:buFont typeface="Arial" panose="020B0604020202020204" pitchFamily="34" charset="0"/>
              <a:buChar char="•"/>
            </a:pPr>
            <a:r>
              <a:rPr lang="en-US" dirty="0" smtClean="0"/>
              <a:t>Manual Code Reviews</a:t>
            </a:r>
          </a:p>
          <a:p>
            <a:pPr marL="285750" indent="-285750">
              <a:buFont typeface="Arial" panose="020B0604020202020204" pitchFamily="34" charset="0"/>
              <a:buChar char="•"/>
            </a:pPr>
            <a:r>
              <a:rPr lang="en-US" dirty="0" smtClean="0"/>
              <a:t>Automated Code Reviewing Tools</a:t>
            </a:r>
          </a:p>
          <a:p>
            <a:pPr marL="285750" indent="-285750">
              <a:buFont typeface="Arial" panose="020B0604020202020204" pitchFamily="34" charset="0"/>
              <a:buChar char="•"/>
            </a:pPr>
            <a:r>
              <a:rPr lang="en-US" dirty="0" smtClean="0"/>
              <a:t>Unit Test Frameworks and TDD</a:t>
            </a:r>
            <a:endParaRPr lang="en-US" dirty="0"/>
          </a:p>
        </p:txBody>
      </p:sp>
      <p:sp>
        <p:nvSpPr>
          <p:cNvPr id="3" name="Title 2"/>
          <p:cNvSpPr>
            <a:spLocks noGrp="1"/>
          </p:cNvSpPr>
          <p:nvPr>
            <p:ph type="title"/>
          </p:nvPr>
        </p:nvSpPr>
        <p:spPr/>
        <p:txBody>
          <a:bodyPr/>
          <a:lstStyle/>
          <a:p>
            <a:r>
              <a:rPr lang="en-US" dirty="0" smtClean="0"/>
              <a:t>More modern approaches</a:t>
            </a:r>
            <a:endParaRPr lang="en-US" dirty="0"/>
          </a:p>
        </p:txBody>
      </p:sp>
      <p:sp>
        <p:nvSpPr>
          <p:cNvPr id="4" name="Text Placeholder 3"/>
          <p:cNvSpPr>
            <a:spLocks noGrp="1"/>
          </p:cNvSpPr>
          <p:nvPr>
            <p:ph type="body" sz="quarter" idx="11"/>
          </p:nvPr>
        </p:nvSpPr>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0200" y="1888331"/>
            <a:ext cx="3352800" cy="2514600"/>
          </a:xfrm>
          <a:prstGeom prst="rect">
            <a:avLst/>
          </a:prstGeom>
        </p:spPr>
      </p:pic>
    </p:spTree>
    <p:extLst>
      <p:ext uri="{BB962C8B-B14F-4D97-AF65-F5344CB8AC3E}">
        <p14:creationId xmlns:p14="http://schemas.microsoft.com/office/powerpoint/2010/main" val="13310712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Programming needs to be a team sport to handle the modern programming challenges</a:t>
            </a:r>
          </a:p>
        </p:txBody>
      </p:sp>
      <p:sp>
        <p:nvSpPr>
          <p:cNvPr id="4" name="Text Placeholder 3"/>
          <p:cNvSpPr>
            <a:spLocks noGrp="1"/>
          </p:cNvSpPr>
          <p:nvPr>
            <p:ph type="body" sz="quarter" idx="11"/>
          </p:nvPr>
        </p:nvSpPr>
        <p:spPr/>
        <p:txBody>
          <a:bodyPr/>
          <a:lstStyle/>
          <a:p>
            <a:endParaRPr lang="en-US"/>
          </a:p>
        </p:txBody>
      </p:sp>
      <p:sp>
        <p:nvSpPr>
          <p:cNvPr id="5" name="AutoShape 2" descr="Image result for Lottery winnings imag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Image result for Lottery winnings imag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Image result for Lottery winnings image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Image result for Lottery winnings image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2" descr="Image result for cluttered Bathroom images"/>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89" name="Picture 17" descr="C:\Users\phvansickel\Documents\Summa Docs\20150108_15004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200149"/>
            <a:ext cx="5184775" cy="3888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04696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03200" y="1320665"/>
            <a:ext cx="2235200" cy="3278213"/>
          </a:xfrm>
        </p:spPr>
        <p:txBody>
          <a:bodyPr/>
          <a:lstStyle/>
          <a:p>
            <a:r>
              <a:rPr lang="en-US" dirty="0" smtClean="0"/>
              <a:t>Drivers</a:t>
            </a:r>
          </a:p>
          <a:p>
            <a:pPr marL="285750" indent="-285750">
              <a:buFont typeface="Arial" panose="020B0604020202020204" pitchFamily="34" charset="0"/>
              <a:buChar char="•"/>
            </a:pPr>
            <a:r>
              <a:rPr lang="en-US" dirty="0"/>
              <a:t>Lottery Effect</a:t>
            </a:r>
          </a:p>
          <a:p>
            <a:pPr marL="285750" indent="-285750">
              <a:buFont typeface="Arial" panose="020B0604020202020204" pitchFamily="34" charset="0"/>
              <a:buChar char="•"/>
            </a:pPr>
            <a:r>
              <a:rPr lang="en-US" dirty="0" smtClean="0"/>
              <a:t>Cleaner Code</a:t>
            </a:r>
          </a:p>
          <a:p>
            <a:pPr marL="285750" indent="-285750">
              <a:buFont typeface="Arial" panose="020B0604020202020204" pitchFamily="34" charset="0"/>
              <a:buChar char="•"/>
            </a:pPr>
            <a:r>
              <a:rPr lang="en-US" dirty="0" smtClean="0"/>
              <a:t>Better design</a:t>
            </a:r>
          </a:p>
          <a:p>
            <a:pPr marL="285750" indent="-285750">
              <a:buFont typeface="Arial" panose="020B0604020202020204" pitchFamily="34" charset="0"/>
              <a:buChar char="•"/>
            </a:pPr>
            <a:endParaRPr lang="en-US" dirty="0"/>
          </a:p>
        </p:txBody>
      </p:sp>
      <p:sp>
        <p:nvSpPr>
          <p:cNvPr id="3" name="Title 2"/>
          <p:cNvSpPr>
            <a:spLocks noGrp="1"/>
          </p:cNvSpPr>
          <p:nvPr>
            <p:ph type="title"/>
          </p:nvPr>
        </p:nvSpPr>
        <p:spPr/>
        <p:txBody>
          <a:bodyPr/>
          <a:lstStyle/>
          <a:p>
            <a:r>
              <a:rPr lang="en-US" dirty="0" smtClean="0"/>
              <a:t>Team Ownership</a:t>
            </a:r>
            <a:endParaRPr lang="en-US" dirty="0"/>
          </a:p>
        </p:txBody>
      </p:sp>
      <p:sp>
        <p:nvSpPr>
          <p:cNvPr id="4" name="Text Placeholder 3"/>
          <p:cNvSpPr>
            <a:spLocks noGrp="1"/>
          </p:cNvSpPr>
          <p:nvPr>
            <p:ph type="body" sz="quarter" idx="11"/>
          </p:nvPr>
        </p:nvSpPr>
        <p:spPr/>
        <p:txBody>
          <a:bodyPr/>
          <a:lstStyle/>
          <a:p>
            <a:endParaRPr lang="en-US"/>
          </a:p>
        </p:txBody>
      </p:sp>
      <p:sp>
        <p:nvSpPr>
          <p:cNvPr id="5" name="AutoShape 2" descr="Image result for Lottery winnings imag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Image result for Lottery winnings imag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Image result for Lottery winnings image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Image result for Lottery winnings image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82" name="Picture 10" descr="http://www.winning-lottery-results.com/media/lotterywi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3357" y="1609462"/>
            <a:ext cx="3048000" cy="2865120"/>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12" descr="Image result for cluttered Bathroom images"/>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86" name="Picture 14" descr="http://bathroom-showers.co.uk/wp-content/uploads/2014/02/ugly-bathroom.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6085" y="1394246"/>
            <a:ext cx="4107115" cy="3080336"/>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https://encrypted-tbn3.gstatic.com/images?q=tbn:ANd9GcRubOvOoyBIrlBBCKkTbED_1nTFIJf0-Qz-A7LLYX0NOXNH1X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7069" y="1394246"/>
            <a:ext cx="2307279" cy="3080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576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8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8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dirty="0"/>
              <a:t>Though one may be overpowered, two can defend themselves. A cord of three strands is not quickly broken.</a:t>
            </a:r>
            <a:endParaRPr lang="en-US" dirty="0"/>
          </a:p>
        </p:txBody>
      </p:sp>
      <p:sp>
        <p:nvSpPr>
          <p:cNvPr id="4" name="Text Placeholder 3"/>
          <p:cNvSpPr>
            <a:spLocks noGrp="1"/>
          </p:cNvSpPr>
          <p:nvPr>
            <p:ph type="body" sz="quarter" idx="11"/>
          </p:nvPr>
        </p:nvSpPr>
        <p:spPr/>
        <p:txBody>
          <a:bodyPr/>
          <a:lstStyle/>
          <a:p>
            <a:endParaRPr lang="en-US" dirty="0"/>
          </a:p>
        </p:txBody>
      </p:sp>
      <p:pic>
        <p:nvPicPr>
          <p:cNvPr id="922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2710991"/>
            <a:ext cx="2296386" cy="1966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1861" y="2882600"/>
            <a:ext cx="1703005" cy="1794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5"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2525852"/>
            <a:ext cx="1981198" cy="2151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Oval 14"/>
          <p:cNvSpPr/>
          <p:nvPr/>
        </p:nvSpPr>
        <p:spPr>
          <a:xfrm>
            <a:off x="914401" y="1523554"/>
            <a:ext cx="1327754" cy="533400"/>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smtClean="0">
                <a:solidFill>
                  <a:schemeClr val="accent1">
                    <a:lumMod val="75000"/>
                  </a:schemeClr>
                </a:solidFill>
                <a:effectLst>
                  <a:glow rad="63500">
                    <a:schemeClr val="accent6">
                      <a:satMod val="175000"/>
                      <a:alpha val="40000"/>
                    </a:schemeClr>
                  </a:glow>
                </a:effectLst>
              </a:rPr>
              <a:t>Solution 1</a:t>
            </a:r>
            <a:r>
              <a:rPr lang="en-US" sz="1200" b="1" dirty="0" smtClean="0"/>
              <a:t>n</a:t>
            </a:r>
            <a:endParaRPr lang="en-US" sz="1200" b="1" dirty="0"/>
          </a:p>
        </p:txBody>
      </p:sp>
      <p:sp>
        <p:nvSpPr>
          <p:cNvPr id="16" name="Oval 15"/>
          <p:cNvSpPr/>
          <p:nvPr/>
        </p:nvSpPr>
        <p:spPr>
          <a:xfrm>
            <a:off x="3795042" y="1469231"/>
            <a:ext cx="1310358" cy="457199"/>
          </a:xfrm>
          <a:prstGeom prst="ellipse">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smtClean="0">
                <a:solidFill>
                  <a:schemeClr val="accent3">
                    <a:lumMod val="60000"/>
                    <a:lumOff val="40000"/>
                  </a:schemeClr>
                </a:solidFill>
              </a:rPr>
              <a:t>Solution 2</a:t>
            </a:r>
            <a:endParaRPr lang="en-US" sz="1100" b="1" dirty="0">
              <a:solidFill>
                <a:schemeClr val="accent3">
                  <a:lumMod val="60000"/>
                  <a:lumOff val="40000"/>
                </a:schemeClr>
              </a:solidFill>
            </a:endParaRPr>
          </a:p>
        </p:txBody>
      </p:sp>
      <p:sp>
        <p:nvSpPr>
          <p:cNvPr id="17" name="Oval 16"/>
          <p:cNvSpPr/>
          <p:nvPr/>
        </p:nvSpPr>
        <p:spPr>
          <a:xfrm>
            <a:off x="6763970" y="1469231"/>
            <a:ext cx="1328307" cy="457200"/>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smtClean="0">
                <a:solidFill>
                  <a:srgbClr val="7030A0"/>
                </a:solidFill>
              </a:rPr>
              <a:t>Solution 4</a:t>
            </a:r>
            <a:endParaRPr lang="en-US" sz="1100" b="1" dirty="0">
              <a:solidFill>
                <a:srgbClr val="7030A0"/>
              </a:solidFill>
            </a:endParaRPr>
          </a:p>
        </p:txBody>
      </p:sp>
      <p:sp>
        <p:nvSpPr>
          <p:cNvPr id="18" name="Oval 17"/>
          <p:cNvSpPr/>
          <p:nvPr/>
        </p:nvSpPr>
        <p:spPr>
          <a:xfrm>
            <a:off x="2362200" y="2176761"/>
            <a:ext cx="1495297" cy="62597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smtClean="0">
                <a:solidFill>
                  <a:srgbClr val="00B050"/>
                </a:solidFill>
              </a:rPr>
              <a:t>Solution 3</a:t>
            </a:r>
            <a:endParaRPr lang="en-US" sz="1200" b="1" dirty="0">
              <a:solidFill>
                <a:srgbClr val="00B050"/>
              </a:solidFill>
            </a:endParaRPr>
          </a:p>
        </p:txBody>
      </p:sp>
      <p:cxnSp>
        <p:nvCxnSpPr>
          <p:cNvPr id="8" name="Straight Arrow Connector 7"/>
          <p:cNvCxnSpPr>
            <a:stCxn id="15" idx="5"/>
            <a:endCxn id="18" idx="1"/>
          </p:cNvCxnSpPr>
          <p:nvPr/>
        </p:nvCxnSpPr>
        <p:spPr>
          <a:xfrm>
            <a:off x="2047710" y="1978839"/>
            <a:ext cx="533471" cy="2895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16" idx="3"/>
            <a:endCxn id="18" idx="7"/>
          </p:cNvCxnSpPr>
          <p:nvPr/>
        </p:nvCxnSpPr>
        <p:spPr>
          <a:xfrm flipH="1">
            <a:off x="3638516" y="1859475"/>
            <a:ext cx="348423" cy="408957"/>
          </a:xfrm>
          <a:prstGeom prst="straightConnector1">
            <a:avLst/>
          </a:prstGeom>
          <a:ln>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5181600" y="2123635"/>
            <a:ext cx="1776896" cy="80607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rgbClr val="FF0000"/>
                </a:solidFill>
              </a:rPr>
              <a:t>Solution 5</a:t>
            </a:r>
            <a:endParaRPr lang="en-US" sz="1400" b="1" dirty="0">
              <a:solidFill>
                <a:srgbClr val="FF0000"/>
              </a:solidFill>
            </a:endParaRPr>
          </a:p>
        </p:txBody>
      </p:sp>
      <p:cxnSp>
        <p:nvCxnSpPr>
          <p:cNvPr id="12" name="Straight Arrow Connector 11"/>
          <p:cNvCxnSpPr>
            <a:stCxn id="18" idx="6"/>
            <a:endCxn id="23" idx="2"/>
          </p:cNvCxnSpPr>
          <p:nvPr/>
        </p:nvCxnSpPr>
        <p:spPr>
          <a:xfrm>
            <a:off x="3857497" y="2489746"/>
            <a:ext cx="1324103" cy="36928"/>
          </a:xfrm>
          <a:prstGeom prst="straightConnector1">
            <a:avLst/>
          </a:prstGeom>
          <a:ln>
            <a:solidFill>
              <a:srgbClr val="00B05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7" idx="3"/>
            <a:endCxn id="23" idx="7"/>
          </p:cNvCxnSpPr>
          <p:nvPr/>
        </p:nvCxnSpPr>
        <p:spPr>
          <a:xfrm flipH="1">
            <a:off x="6698276" y="1859476"/>
            <a:ext cx="260220" cy="382206"/>
          </a:xfrm>
          <a:prstGeom prst="straightConnector1">
            <a:avLst/>
          </a:prstGeom>
          <a:ln>
            <a:solidFill>
              <a:srgbClr val="7030A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33279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03200" y="1320665"/>
            <a:ext cx="5045074" cy="3278213"/>
          </a:xfrm>
        </p:spPr>
        <p:txBody>
          <a:bodyPr>
            <a:normAutofit/>
          </a:bodyPr>
          <a:lstStyle/>
          <a:p>
            <a:pPr marL="285750" indent="-285750">
              <a:buFont typeface="Arial" panose="020B0604020202020204" pitchFamily="34" charset="0"/>
              <a:buChar char="•"/>
            </a:pPr>
            <a:r>
              <a:rPr lang="en-US" sz="2200" dirty="0" smtClean="0"/>
              <a:t>Code reviews</a:t>
            </a:r>
          </a:p>
          <a:p>
            <a:pPr marL="285750" indent="-285750">
              <a:buFont typeface="Arial" panose="020B0604020202020204" pitchFamily="34" charset="0"/>
              <a:buChar char="•"/>
            </a:pPr>
            <a:r>
              <a:rPr lang="en-US" sz="2200" dirty="0" smtClean="0"/>
              <a:t>Carpaccio </a:t>
            </a:r>
            <a:r>
              <a:rPr lang="en-US" sz="2200" dirty="0"/>
              <a:t>slicing of stories</a:t>
            </a:r>
          </a:p>
          <a:p>
            <a:pPr marL="285750" indent="-285750">
              <a:buFont typeface="Arial" panose="020B0604020202020204" pitchFamily="34" charset="0"/>
              <a:buChar char="•"/>
            </a:pPr>
            <a:r>
              <a:rPr lang="en-US" sz="2200" dirty="0" smtClean="0"/>
              <a:t>Incremental team design </a:t>
            </a:r>
            <a:r>
              <a:rPr lang="en-US" sz="2200" dirty="0"/>
              <a:t>sessions</a:t>
            </a:r>
          </a:p>
          <a:p>
            <a:pPr marL="285750" indent="-285750">
              <a:buFont typeface="Arial" panose="020B0604020202020204" pitchFamily="34" charset="0"/>
              <a:buChar char="•"/>
            </a:pPr>
            <a:r>
              <a:rPr lang="en-US" sz="2200" dirty="0" smtClean="0"/>
              <a:t>Swarming stories</a:t>
            </a:r>
          </a:p>
          <a:p>
            <a:pPr marL="285750" indent="-285750">
              <a:buFont typeface="Arial" panose="020B0604020202020204" pitchFamily="34" charset="0"/>
              <a:buChar char="•"/>
            </a:pPr>
            <a:r>
              <a:rPr lang="en-US" sz="2200" dirty="0" smtClean="0"/>
              <a:t>Pair programing</a:t>
            </a:r>
          </a:p>
        </p:txBody>
      </p:sp>
      <p:sp>
        <p:nvSpPr>
          <p:cNvPr id="3" name="Title 2"/>
          <p:cNvSpPr>
            <a:spLocks noGrp="1"/>
          </p:cNvSpPr>
          <p:nvPr>
            <p:ph type="title"/>
          </p:nvPr>
        </p:nvSpPr>
        <p:spPr/>
        <p:txBody>
          <a:bodyPr/>
          <a:lstStyle/>
          <a:p>
            <a:r>
              <a:rPr lang="en-US" dirty="0" smtClean="0"/>
              <a:t>Techniques for driving more team ownership</a:t>
            </a:r>
            <a:endParaRPr lang="en-US" dirty="0"/>
          </a:p>
        </p:txBody>
      </p:sp>
      <p:sp>
        <p:nvSpPr>
          <p:cNvPr id="4" name="Text Placeholder 3"/>
          <p:cNvSpPr>
            <a:spLocks noGrp="1"/>
          </p:cNvSpPr>
          <p:nvPr>
            <p:ph type="body" sz="quarter" idx="11"/>
          </p:nvPr>
        </p:nvSpPr>
        <p:spPr/>
        <p:txBody>
          <a:bodyPr/>
          <a:lstStyle/>
          <a:p>
            <a:endParaRPr lang="en-US"/>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8274" y="1202531"/>
            <a:ext cx="3895725" cy="3314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a:xfrm>
            <a:off x="6781800" y="3336131"/>
            <a:ext cx="2362199" cy="1295400"/>
          </a:xfrm>
          <a:prstGeom prst="ellipse">
            <a:avLst/>
          </a:prstGeom>
          <a:no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37729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normAutofit/>
          </a:bodyPr>
          <a:lstStyle/>
          <a:p>
            <a:pPr marL="285750" indent="-285750">
              <a:buFont typeface="Arial" panose="020B0604020202020204" pitchFamily="34" charset="0"/>
              <a:buChar char="•"/>
            </a:pPr>
            <a:r>
              <a:rPr lang="en-US" sz="2200" dirty="0" smtClean="0"/>
              <a:t>Potential to be a storming activity</a:t>
            </a:r>
          </a:p>
          <a:p>
            <a:pPr marL="515938" lvl="1" indent="-285750">
              <a:buFont typeface="Arial" panose="020B0604020202020204" pitchFamily="34" charset="0"/>
              <a:buChar char="•"/>
            </a:pPr>
            <a:r>
              <a:rPr lang="en-US" sz="2000" dirty="0"/>
              <a:t>Develop a code of conduct </a:t>
            </a:r>
            <a:r>
              <a:rPr lang="en-US" sz="2000" dirty="0" smtClean="0"/>
              <a:t>agreement</a:t>
            </a:r>
            <a:endParaRPr lang="en-US" sz="2000" dirty="0"/>
          </a:p>
          <a:p>
            <a:pPr marL="285750" indent="-285750">
              <a:buFont typeface="Arial" panose="020B0604020202020204" pitchFamily="34" charset="0"/>
              <a:buChar char="•"/>
            </a:pPr>
            <a:r>
              <a:rPr lang="en-US" sz="2200" dirty="0" smtClean="0"/>
              <a:t>Focus on design patterns and unit testing</a:t>
            </a:r>
          </a:p>
          <a:p>
            <a:pPr marL="515938" lvl="1" indent="-285750">
              <a:buFont typeface="Arial" panose="020B0604020202020204" pitchFamily="34" charset="0"/>
              <a:buChar char="•"/>
            </a:pPr>
            <a:r>
              <a:rPr lang="en-US" sz="2000" dirty="0" smtClean="0"/>
              <a:t>Avoid style wars</a:t>
            </a:r>
          </a:p>
          <a:p>
            <a:pPr marL="285750" indent="-285750">
              <a:buFont typeface="Arial" panose="020B0604020202020204" pitchFamily="34" charset="0"/>
              <a:buChar char="•"/>
            </a:pPr>
            <a:r>
              <a:rPr lang="en-US" sz="2200" dirty="0" smtClean="0"/>
              <a:t>Time box to one hour a week</a:t>
            </a:r>
          </a:p>
          <a:p>
            <a:pPr marL="515938" lvl="1" indent="-285750">
              <a:buFont typeface="Arial" panose="020B0604020202020204" pitchFamily="34" charset="0"/>
              <a:buChar char="•"/>
            </a:pPr>
            <a:r>
              <a:rPr lang="en-US" sz="2000" dirty="0" smtClean="0"/>
              <a:t>Don’t review straight forward code</a:t>
            </a:r>
          </a:p>
        </p:txBody>
      </p:sp>
      <p:sp>
        <p:nvSpPr>
          <p:cNvPr id="3" name="Title 2"/>
          <p:cNvSpPr>
            <a:spLocks noGrp="1"/>
          </p:cNvSpPr>
          <p:nvPr>
            <p:ph type="title"/>
          </p:nvPr>
        </p:nvSpPr>
        <p:spPr/>
        <p:txBody>
          <a:bodyPr/>
          <a:lstStyle/>
          <a:p>
            <a:r>
              <a:rPr lang="en-US" dirty="0" smtClean="0"/>
              <a:t>Code Review tips</a:t>
            </a:r>
            <a:endParaRPr lang="en-US" dirty="0"/>
          </a:p>
        </p:txBody>
      </p:sp>
      <p:sp>
        <p:nvSpPr>
          <p:cNvPr id="4" name="Text Placeholder 3"/>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8914944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03200" y="1320666"/>
            <a:ext cx="8559800" cy="643866"/>
          </a:xfrm>
        </p:spPr>
        <p:txBody>
          <a:bodyPr>
            <a:normAutofit fontScale="92500" lnSpcReduction="20000"/>
          </a:bodyPr>
          <a:lstStyle/>
          <a:p>
            <a:pPr marL="285750" indent="-285750">
              <a:buFont typeface="Arial" panose="020B0604020202020204" pitchFamily="34" charset="0"/>
              <a:buChar char="•"/>
            </a:pPr>
            <a:r>
              <a:rPr lang="en-US" dirty="0" smtClean="0"/>
              <a:t>Slice your stories as thin as possible</a:t>
            </a:r>
          </a:p>
          <a:p>
            <a:pPr marL="515938" lvl="1" indent="-285750">
              <a:buFont typeface="Arial" panose="020B0604020202020204" pitchFamily="34" charset="0"/>
              <a:buChar char="•"/>
            </a:pPr>
            <a:r>
              <a:rPr lang="en-US" dirty="0" smtClean="0"/>
              <a:t>Divide the work across multiple developers</a:t>
            </a:r>
            <a:endParaRPr lang="en-US" dirty="0"/>
          </a:p>
        </p:txBody>
      </p:sp>
      <p:sp>
        <p:nvSpPr>
          <p:cNvPr id="3" name="Title 2"/>
          <p:cNvSpPr>
            <a:spLocks noGrp="1"/>
          </p:cNvSpPr>
          <p:nvPr>
            <p:ph type="title"/>
          </p:nvPr>
        </p:nvSpPr>
        <p:spPr/>
        <p:txBody>
          <a:bodyPr/>
          <a:lstStyle/>
          <a:p>
            <a:r>
              <a:rPr lang="en-US" dirty="0" smtClean="0"/>
              <a:t>Carpaccio Story Slicing</a:t>
            </a:r>
            <a:endParaRPr lang="en-US" dirty="0"/>
          </a:p>
        </p:txBody>
      </p:sp>
      <p:sp>
        <p:nvSpPr>
          <p:cNvPr id="4" name="Text Placeholder 3"/>
          <p:cNvSpPr>
            <a:spLocks noGrp="1"/>
          </p:cNvSpPr>
          <p:nvPr>
            <p:ph type="body" sz="quarter" idx="11"/>
          </p:nvPr>
        </p:nvSpPr>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993582"/>
            <a:ext cx="8686800" cy="2673927"/>
          </a:xfrm>
          <a:prstGeom prst="rect">
            <a:avLst/>
          </a:prstGeom>
        </p:spPr>
      </p:pic>
      <p:sp>
        <p:nvSpPr>
          <p:cNvPr id="6" name="AutoShape 2" descr="data:image/jpeg;base64,/9j/4AAQSkZJRgABAQAAAQABAAD/2wCEAAkGBxQTEhUUExQWFhUVGBcXGBYYGBgYHBcXHBUYFxQZFxcaHCggGBolHBUVIjEhJiorLi4uGB8zODMsNygtLisBCgoKDg0OGxAQGywlHyQsLCw0LywsLCwsLDQsLCwsLCwsLCwsLCwsLC8sLCwsLCwsLCwsLCwsLCwsLCwsLCwsLP/AABEIALcBEwMBIgACEQEDEQH/xAAcAAABBAMBAAAAAAAAAAAAAAAFAAMEBgECBwj/xABEEAACAQIEAwcBBQUHAgUFAAABAhEAAwQSITEFQVEGEyIyYXGRgQdCobHRFFJiwfAjQ3KCkuHxFTMXNFST0hZTY3OD/8QAGgEAAgMBAQAAAAAAAAAAAAAAAAECAwQFBv/EAC8RAAICAQQBAgQFBQEBAAAAAAABAhEDBBIhMUEiUQUTMmEUcYGRwSOhsdHh8RX/2gAMAwEAAhEDEQA/AOQXxpUQCnw0imgtJjEBW4rUCsigZvNYJpTSoA1KisZBW5FYigBBiNq2W4a1ilQBpdSda07mnqzRYUMd1WrWzUkUgKdhREKGsQamBawFosVEOsVMy60jbFFhRDpVMa0KwbAosKIlZqR3FYFigKGIpRTxs0jZNAhpTW+esm0elYyUwFlmsG2aWWtlYikA1SNSoDU1ewzLqQYPOgDS2Namio2HXWpU0mNGj02K3JrQ0hipViKVMB22K3uWiNY0NWPsNwqziLrreaIWR7zrRC/2dN7LbsDM2bKDy00mnQFJIrMCuk8a+x3GWrPe22W6QJa2BB+nWud4nCvbJV0ZWG4YEfnSAZrNYkVnTrQAqxWaxNIBUqWcdaWYdRQBmlRLCYRBZe9c28lsbZn5n2FQsNh2uMERS7HQKokn6UlJMBqKVWPEcJsYQD9puC7eIn9ntGch5C7c2B/hFV9RJ8I1J0A/KkpJjNXFEOCYWw75MRda0rCFuAAhXzDzgjyxm5iDGtQk0OtPW0a44RFzMxgAcz/XOm+gLFjOw7q5W3ftOQM0NmQ5fulRDBgdpB3qr37BR2RozKSDBnUb610ns6tyxaaxcAZ1DZATORob+zDbRpy0EgVzZuc6HmNoPT0qjDklJtPwRTs0NZakgrLVoGIDSsIK3jSsotAzTLrWXWska1uy6UAaKKSit0FYca0DNHt0u6Bp2NKwlFiod4dfFtpyg+4qTxviIvKAFyioTrWVFMCPasRWxSnAIrZhzpBRHNqtO7qWlIrzoAi90axU0Gs0BQR4Fwt2uAICWOgivRPYTsx+zWV7yC8T7TQT7MexndIL98f2jDwqfuj9a6JdeBU+iBpir2UVWsRw1MQ+ttT6kCp2LvF2gURwdgW1k70gAWJ7KYZAD3KH/KKhHg1gf3Nv/SKldo+0du152A6KNz7CqLje3Fw+RAs7EmT8VXPLGPbL8WnyZfpRbTwqwP7m3/pFN3MBhwJNq1H+FaoWK4/iLisjXDBEGBHxUG3inyBSzEDQAk1TLVLwjbj+GZG/U6LpjMXhkzjuLJZYgFRqOfKhQ4xYD+PC2Mk75NY+KAFi0k/NO4S7pkhv7QFZEeX7xn7vL3k1UsuST4LdRp8Gnx88yfRYeC8RwDZku2rQZnbIGC5WjdbY5AQBJiTtNW3AcDsISwsW1LCPCoGnSRvXPDwmyFZmQOYEdZH/AG1U/dOaNuZqwYBr4VbTOQCAcpaSsawrQPg9OVWqe1JSOO+HQbv8I4ckl7GHESTKrPqY3O4+apfa3CYS+LSYG0gJeGKIF1Oiq0gEdRyMHpRm7giVzESpEBtwZmQTy0k/T6UJ4diDhbxLeFGU5iRmCxqjQN9T+NVTzOXD4RGwtibfC7Ntbf7NZv3goUhUDEuAA0nrMn11qu8Rwd0Kb1vCDDW8pDEWcgyluZ3g+DXrMUU4XkW8Gt4pA5lwO6IJLaSDMR6UXv8AA7t4MLuIPiBBAlgRvsTH4U5TlNeSxxXTf/AV2J4WuJzO+othTlUiST5JO8Qp+R0qzcA7OYG/am5hbDXUJW5KLJIO59SCD81A4bw1eHk3bd0EvCstzKoI/hAjWcvtJoVguOi3cuNbvKXuOXVQHIMtqvl1OoH+WoQl8uv1shVIuB7H8MzZf2TD5v3cqz8Vluw3DeeCsf6BXN+L8YutiXu5O7bNrcILFCqwqrJAiRP157VnAdocbZuNiTGJlcr5p8IlToFIyiSNhBg1d+KV1QX7HRR2E4aR/wCTtf6a0udheGAScJaAHp/vQXDfaU11fDZ7tly5gTI/iiRtUTi3H7t0Bs0AT4RpuI+ulOWpil7m7BocmVbrpe5JbhfAp/7Fs6xIVz+IqVg+zPBLzZUs2i0Tlkgx7EzVaTESughtNelaXPFHJhqGGhB9DVK1b8o2z+FJLiTsuGI7EcItgs+HRFG5LEAfWadsdgeE3AGTDqynYhiQfqGqi9oMbib1g2HcMpK+MqMwhp3G9dF+z/B9xg1TvFuyWbMu0nl15VqhlU+jl5sE8X1DH/hzwv8A9MPlv1rH/hxwv/0o+W/Wj2O49ZtT3joCBOXSfSBuaq/F+2zED9nWNdWZQZX0HvUpZIx7YYsGXI/Sh3EdguEJBewqyYEsRrE/vehoRf4NwFGK91JXfILjAfUGKj8X45dxAAuZCoMgBY1iNfmoSXhBCgAlYOm+s6fArNLVc+lHRxfC5Vc3+wWwPZ/gl5iBZy5RMuXQR7kxRlfs14WwBFjQ7EO//wAqo7sdmGn51YeA8fv2VVETPbB8pB0Xorcvxp49Tb9SIan4fs5g7/MKt9lPDD/csPa5c/8AlTT/AGScN/cuD/8Aq/61bMFxdLigwVJ+624+NKdxN3StaafRypbl2UM/ZNw7/wDN/wC4f0pVbppU+BbmHDAFCsfieQqRjcTFRsFh8xzNTAcwGFgZm3oD237Tfs6ZU1uN5Ry9zVgx+KyiBXHO2PFUfEMC05dPrzqnNNxjwatLhWXJT6AmNvM7l3Msxkn9KQAERuKj4nGrpFapiM7AKP6/nXOabZ3o5FBUuiaW1NaTpqakWOG3GMwAD/W1D8b2XxF19CO7XRjmIEjUqAJ8cbe29OONt8lefXwxw9Ltk0Wblxu6t7yIP0nlsPWi37HdtMllfFAluY1nU8xsI5b1pwu/askZLhUiRJEZtJSZBgaEH6VZeD2xdJuISVczPUwAfXlP1rRFLpHn8mWWWW6T5Bd/FixklczudFkAADmSQeZFD8b2gVcSwuk28qrkAyxEalo31n4G1F+3fC2KWmtiWGbTQTt/tVE74+I3k/tPJ3cHMYJ368z0qM7THFRZ0ns92gtOAuS4SwOVoEGPKBBn97cCeehqsdsOJd7cWzaNuWP9pm5ZSoWSP3j76AzQXhN8rbZkuMtwqVUmdmiQOQ00+tC+E8OZL/iYGGJYcxpprtM6mlf9hSj4RYMBiu7c3bjZ+5JXKugzCTqwE6GdOoM7RVnwXaBrts3AVXbLLAgzIkSNt9Y0oVcv2u7OdQ0DKJATYknSNpPWd9KpeK4o95lNlGCkhT4Y1E+GFJhdPc0O5dFZfMTiRddHFw3TaJA1JDsYlco+nxQ2/hO5kEFCq6DWTsTqPqZ9Ke7IsQDZXws7KzSYgAnMBzOjbGNvmHxrH3XxdxTaPdtBhhLZTvGsHTYe21USju6I2F+y9y0VGgzqZAAAEfezfvEid9p0FNYrDWrFxhbYrlJBSOcmNeY96r3Eb+R0yhSB94rroq5oBJgAD8NaIdsM/wC13SiN41tFWynLLWEJ1iJkmpO6od2jBuux8JhZO420mI6etO4VXhmYgom8deVCVwmIQKcs+CWywSp2ykHc7bD8qM3LjX8OFUFIIdliJIOXUHbcfhUdqNUM2WbUZze1vnknBQRmBpvvgdOdCLWNdJ1GUbk8hr605Z4uR90Zm5xr9BypbTs5td8v+nBXL/ASxKNl8bhB8tHtUXh/Fkw7zabEsTvlyqp9SDQrEXWIJYliOv8AWpqHw3EuNIObcGchj/F0qyKrkz5llpfM5b8LpHQeB4xMQ1w3EYmB5yCSD7DTYURTg6CYJKn7p3HsapeF4vikGbNoP3gD8k1e+C8RTEWw6x0Po3MdKnCpcDzb8XMXSfiwBj+GFJZGzL8Ee4pzhxUgcyN5H9aUR4zg3VGuC65yy2UhducZVH41X7GNRjIEEHcSPkbH6VXL0Po0wyTyY+efuv5X+i5WspHKnksVX7WNCxmOvpMb9anXeNZROUR1zT+QqxZEZXpp+AsEjWpHCeKi4blljNy1Bkx4kbytpzGx21HrVQHad2YqFQdJmm+yytc4lmYkHI5OUQDoFAPpB+RV2PJ6qRnz6aSg3LwdApVgilWs5g8lsuZO1OcQ4hbsJLsFA5nSpJIRa5l2xxRvXTJ8CeUevM1DJParLcWPe6BvaXts15ithsigxm+8f0qjXAQxLakmZ61Ju8Mm4WLGCZj1p27oMwEldR7isMsm59nd0+H5a5SX8/mHuE8Is5czrrGs66+lELWCto0ogBiJqlWuN4uYADdQU19AYozd4ldt2g11gkjRQNc3STPppVn5HOyzl9TfDDGPvrbVmkSB4tp1H/HzUXA8WbRbeFvZGOS4WVVzIST55jRGB01O08qFcM4ojNnxCZs0KgYCJJIEg6DWBqCBOvUdDu2glsXGUBhEiZBYjWV2UCOWmlRlVWc+UtzKZ2rQWwr5xlYAZYVTmEAZyPNqM1XjsxhcmGtqRByiR0PShfDOC/tmIFxwO6sNmAjz3Ssgf4VBBjqfTW4dyF0/rr/OpY1xfuJIg4+2GUTyP5/8CuY9ucXbs3wtqC91WzHwykiACSdATMH09K6Rxm272ri2iFcrCsdAOpkbGJrnnFeGWBbumUvXSDN0mWLKJOUSQoiV03inkmkuRtclSbFNiF0T/sifDoTA5esEVNsX+8QNbtHpPORuZ3PtQh7IAUo5GfzZTykyp9SoJ+Parhw3BWriW7KMyLqWGhJ9idplfqKjtVcGhyd8gq8y3EDETcQAW4jQkE7RvtJ56zNb9nzibT96yZ7eneKoBHXTKIEaHTTSr72b7O4dJdFzwcphgTuAQSTsDEgUX4wmHtsQGVXOUlYEiAQfCBG2gNHRVP3K7h+0eFuD/t3EukLmlWWNYysdJgSdIFAcOzLi7r2Fa+rMSuZdmPmIMaSRvGxiNKKdp8fhnjI03FG6TIaNJOxb1EUMs8VNm53ZxCFYOUEqMpnxsOeXTcdedVSbt0VWSbttrbTeCJcuAhC0qyljEodzJjkeVO8ftpavd9dlz4AtksQCURATo0k6RBUjXlvW+G7QDFQpVioykHQhuqgOInQxqD81Os4nC3tg7XTMA2z5lnRjJyNpr6VWuHQwLjbnkxBF62WkqpAZUB0jQzqSxhhzpYgPbC21ZgxJe65Lh2P92ApmBBOmlWZLX9nORpJ08TTIgAj2JPwetFuF4DCKfKDfbxOzSxnaAzDbwxp0PrU4x3PkaOeC9bb/AMwo8Jga5Sx/eKro3uYI9agWnWXLak+WJkDlvE8qvfabg9uyc4YqrHYAMFMSQR00mBMdKBWeG2bgzqVYfwyNtyI3FPa4uicckocrgDJdkAqJMgARuZgQOetGP/p1x4i65iNjOnp6+9QMZirdpxbtqS5EzOm5G531B+KN8EY3swchCIO8aa7g04x8M6uPV5csbb5Qxh+zN5jDMvdtqxDToZ0AI3/WrR2Z4OmEQohZgTmJaDyiNABTuHuBUCAgkTu2u8+/OouBxV1sQVYqEWdAOoEA6kg6+m1WJKPRGTllvdXBO7RNFhiBMRtyEiSPpNUm5bG6bbxtFdD7jPKxM6EenOakYLszZUhjbUsNRpoPpUZ49zLtNrYYYtNM55bRo1JI6TUfGAKPCTB1MmI9PX3rqeJ4DZdi/dqWOp9fflVJ7X8LNt0e1aUodCseVp0PsR+VR+TSNENfHI6SaYBRVQZn35Dr0NdE7C8FNmyblwRcvQfUIPKCep1P1FAPs9wNm5eJvktiFJdEPlC6aiPMQTsdq6W9adPjX1WczX6mUnsqgZcXU0qeuLrvSrVRzAB25xhSyWBO4EctTXNbuKZvMZ9tKt/bziNtrBUXBnlWCDUkb6jkPWuZYjHtEyFH9c6wZ43Pg7Wg2rE5SQYu4VpgK2vKK34PgbmYteTIg2nc61Y+CXXNpO88wET1HI/UVPxV5QpnpSjBR5KcupnPhcADi3FbKIuWMzQQuknlr0oPbx1rEErdQd3rD54ysIjKMup5RWj4xXVh4PMSGMSJnwqaFYAOrzcUIjMMvlbwn91ZnaOmpqbfBzpSYaxXBRcPdq3dkRkDA+ka6QYk/SrB2g40qWyGZdACzx5R+7MSdYOnPSqtgMYxxhQk6FiJP3dYM89xrUHHcWt3b/dvJtqZDCTNwaqCvMTpz15c6zpSfBWgx2Q4rlvlbV9mdv7sl0V8wIaJK5crEAHfVTXQ8LmR7gL5jIJBYsUJHiXxHaRpyrjl+7btYjvVQ96D5Sx8WkMsBtNCdBsVFXvgXaa1exNoSA120VyySS6AFi0nQ6EcyY3MTVsfA0y4AZ5Q7MCD7ERXLTYNkJaua3QPEJkWwdQkn/bcnnXU0ISWJiNSTsBzk8q5n2j4kt67dIYFQf7MhYLAyQNd9ZE+1RzXQ3JpAPsxgktX3t4qLdl0Kh7kLDAgeFttRM68qK8QwGGdraYebwZbjLBMMV0zl5gKraakbnmancLw1vFKDdDNlIyqIzFlO5+BqdKvOA4Mq6sq+XwgDRRMn3MkknnVqbnyF2gZw5Gs2Amnl5gRG8qJkCdukexoVxXAX3DmM1w+KIJhCseI7hto1NX7D2rQVmjMVEqDA+pqtcd7ULauIs5C8s3hLMMuWS23h8Sx1n3qTSXYmzlbo1m3N8pbYxFstmuNPMIgJE+sVGbjA8otgqCSO+UMQeeQDVfmrDi8BwwXndHxj3Llxj4LVsKoZiQEZ9hr77VjhvZzBm8ZfEXLqS37LdyLnI1Ad1GVVnceo6wYVDsKNMJw+7ibQueTQkW9BmtiDKDdRpPqJ6ibfwXAXmRRdszABDqxzGYImfNuw5Rk9ad4XhLl1UxF1CjyRtC5GWAsHUQfnflFLi3FmRCLCMbmaEBIldPExbRRbB1k+g6VXtXkA/isYsZF86nNk5xvI6++1C8NYLDMzjxEsDoHCjdQCQREfM1R2wYvHv8AEYp77qwANpgYI00uMREEjUCN9asnZNExt42XF0rbQks9yW0YALmA/jmk02wHOOjvcJdRVBtytxnzDOsOIJ1MyI1HrvrFP/6QEOYO6qRm8L668iRzrsmP4CndBbQ8VseEEnxb+FydwT8VzHG8IKErqq75T92eX0Mj6USThwacWolj4pNfcGWeFMUIE5QC9pt8h8zKf4W1+uvOiWC4dnRnYkRoARoT+78SZ9Kl8HtXCGRgCqQc5OwnQEcz0iir20ZVCyQNiD139D71VbkdPT5cO5OHb7+3/v8Aiyvvgm9DVi7HugVlPhuEzBBEqBAgnRoObbaahoYMQSAddP6inyrd2UOaDP3did4O4qUG76N2s9cNtl44exVo5Hf0PWjWeBVT4OL7BGYDSJDEqT1Pl+tWQKxEaRWlO0cGcdrok4bRZO5/maj8Rw6XEKuJB+R7HlT4JFBeLX3TXQBjAAM8p5j0NO67CEW36eyjcMxH7NxK2AwcNcezqBOUmJj7pBVdf1qwdue1ptL3WHaX8QuMvmtwBAUkFQTrJ1IjkdRXrXDVvcQR7Ukks7DUFYQLOvKT8mi+H7D3FczcJQmSCNdd5/WiOXbaig1Cbkt75opi8cxEa4jET/8Atb9aVdhw/CbaKFCgAf0aVT2S9zPuXscTW14dSSTzO/zUJ+D5mUDUOwGU8hOutF3H6VC4ledGR7cZreuokT6isMJeo9PmilCorkvZTKAAKGcbs50iSOsc/fSq9wjt0zNGKVESILqGnN1jXw072h48rjJh7khgAXAPPkJA19a2SqjgxUoy/IquECreQwCocNGxYK0kT92QKlYnFpnZ0DQzGAzAldZE6yY61DyMsqxEKdNtzo2vPSsjF21PinYkZQBEwDPX86r74DJGWSG9+CbxnGgIHURcY5C20oRMCNjoPxqDwS6tu4TB7yQqKBJBM5mI3Mcqxh8VZKhDcK7QzCYIOh6bafU1bODYFLVtjcxVl2uEEOwy7GQCTmHNvmoqoqmYqoiY3g2HxIVS5UrPiAIBYgRkJkMMx1zAHQnaqnwK5d4fjbNy6pyo0tHiBRgbbsCu8An6gV07Dmw3dqt7D3CJAC3UObp4QTHLl9ahcUFg2WQtbmTlyMGWfQ5iQPTSpwybeBJsrvbjtRi2vACDh3INkIJF1T5ZI1LenKljhdFu074c2bZkFnYSDlBO3uPNB0OlHcJxJMPbCYe3bNtRHeeKSeZYTIYkn0qq8Sw153z3Lhv2mYbR4DOoK6ASNJqHEuH+/uPgs/ZDEZQXBIa60KFWS6AZZ101YNqRAEHWa6VwoQQjnzCBrPvXOuBY3u7OdAgZyfMJhAYC5tABoauXZ7jVq6qnOC4nwfeBG++9WY5LoET8RYPj8YUggHcfeBGoOswK5j2l4LdNwKWKLlfxEk5VLLoAd5j8PpXUP2lMS5KORBEpl3bmTMSNtR661TeN8EtWizXb98tcaS0ZgDMgRug1MAn2pZGvAmBYsCyLYQteVzlcHQrAy/BE6fNG+E8GbMlt8yXCIaV1VQTEQdRGs+ppjh/7Mpa4EuXo8oaACxmSIE8ue2lQu0nbS5aLNbUd7fhQc0m2ABoV8w0YQecGNjVKV8IcUTu0fG7eEUWVJZAzO5zmQ26JbEeI6yddI1oHg2fGR3geyrEC2guhQ6mYL+DUa8zqeXUdwbs7+1PmvlzzIPQn8Br+dXPH4NQSVgA8h/XSNKk0orgOEUrtRwa5auFbaZTI0DTmhRB0AA09BFde+zns5bwuHzLcN170M11pE7woUk5QJPrO/pSRh7mqhcz/AHcxJ1iAQD5oE0X7C8QvWcT+z3dVuTA1hbgEkydfEJB9l9alCZZGmjpeWqt2p4Z3lpriaspYwPvAaEepEEj6ira6aDWKEY+2UZyD4Wg5YGja5mB310kek8zVjp8MHE5dduk23UAtCsYQGS0AaRqTExT3A79yy9uywWXE5T5l0J/JTpRHs2ivi7kLA8RCjWPFy9+nv0q23+GWg3fPZDbS6jxbZRqNTE8/5VRihx+pPA6KpctAXrdvM2Z2kleQJ15cz+Rq62cIo2ArSxwNIzW3JLa59Cfb09tB6VNKsNDA9atSo1ZMu9JexrbFSrdzSoy2bg8wBHUaH6rGn0NPEQNNqkmU0SBcrR7YbQgH0NM543PzWz4iNQCx9P1puSXYU/BE7K8LspcxN1XVrj3CrBYHdgE5UyjY6786N3TFDMLgrdvNdVAr3ILsNydSNfQsfmq72949ctYabedWJAe4oBKJBll6GYEnaakuY8EMiblZbS460q87izbbxMzMx1JOpJ9SRJNYpb2R2L3LBaTxa09YsBnIO3Os2D6T7VJ4WFDOzbKrGOp0AH4/hXPuuT003w2iHiOBWiNVmdz09qqS4C6SVCRDaHX222Iq82XlSCNRs07DoRzJ0qLbOp02qcZu+CmWnUvqAH/S9i/mE6cpP86E8X4KTqhGb93afY9fSrRjbviABAJ0lthzJMUz+yZgZ/tDttoSdsvqY9/apwk7MWtyYsUVjS57Oe8Qw7JCsIY6kREVnh0sTbAZmYeEASSRrEb1YuKo9k5MSsxBBJlgCN1PMDbroa6Z2XwNm3aR7VtQLiKxZRq0qDJO5rYnxTOSzn3DuxWMWLmttv4GggaHU8zpt6c6sWJ7PnE2Sjotu6GzG4FADmDoTupJM9JrpNkDlUHiODI1X4qM/cVHHU7F37LliSI1AEgz100PoRUi3jMpNu+ADABeIIHLN19/+a6rb2hv+PahfH+y1jEy7CGgywIBGh66HWPk1XJbuwfXJVOH2VS2VLErmJBGuUEAjQcj4tdpmh11Li31ZBox0KbGelT8Ngu6ICsQElcpALDnO0MD+7ptI13dvcefDtrg8ysNL2HBk7g5kaYPrNVKPq7K0EOzmIXC4lsTdZ2LIUClc2VSylsnSSOftWnHuMWcXel7ly1bI1RVU5jpllhOUaH7p+lAuI9oUFpnw7OzKmZs6+JMz5WWJgFdNJMSarmBS7imzoSiKYLsZ13IAHmOxjTlrtU2nXPgnVlsxuLNu0DYC5/LlklUtgkMxdvM7ADQbT9CHe2QzPeWSw00zD3HsCCPapPEG7mzKksQNSwGpmBoNuf9bwcLx/IgL2g9tmAcr4XU7lVcgwCOR/lUYW+RqEn0WDsrir1vEAsveWrqgrtKEEdIJkDnPKrncxFrIGI80rBPiXzDM2UaHXlroN6o/ZXjout4lMWgEVSzHLbJIENPIk6beLbpZcXlRAZBWCSZ6liJHIgAfFKbaFTTpgu+MzZQQQOYlToTB9Dt8ioCpctXkui64y3FLy+aVDDMAWJjTMJXkag4/GteDC2hC9Zg/htQ5OI4m2uVgbi/xA5to8+/zNRin3f6Gj8LkSto9DjFTpQjjvFltKWaSQJgbx19q14VjA+Hs3Bu9tGOswSgJ196ofbfiNrNlWSVYliD4STy9xVz9yzHj3OmGsHxqzZAxLLkUw7BSCZ1MabtM6e9X7hmNtX7YuW2DI4kEcwRzB2Poda4DiwGC5JLNvpqNDPuPWnOD8fxODcd00Ab221VvQjkfUQaFNFv4bcrid8w3C1thjaJUtyJlZ9q3wuJFwQwyuDqOhHT0oP2Q7VW8bazL4XXR7ZOqnqOqnkfyOlSMbaGcOPMpBH01j2of2KtjumFrlyN6g4x2yELpAJ0EnroK0t8QW5I2Ybqdx6jqPWomJxJHlYT0OuvtM0N1yWwx80MYbjFtgAQzMu+nPadSImilvEiNfjTSqTiZcHMniBbMevqp6f7Vph8azHKXlVGhJgx0PU/1vVSyrybsmjVXFlyv8TtjmKE3eKWy0HWfSgt2+F+8B+NC8TxVFBIJJGgAB1P6VdHJzRmlpvSy1DslhDqLQE6wCQPoAdKVHcBHdpIE5VJ05xSrUoWcxs5zawjKpYDMCPMviHyKj2TcClxauMswWCkienXrRbh/azhZMqotEmTCZJPUlYmjeHx2Dua28Qsnow/nWb8Izb/APRyeyOfrxpNYk6xoCdemlPIl5/LbFoGdXJk+uUa/lXQbPBrZMq4Mztl5769aJYXh1lNe6BPUnN+dC0svIp/Ecr+ng57wnsldutm8TaeZvAvrA1P0/GrlguziYdC7Q7qpI5KumyjlPM71YhiR0I+lYe4hEHn1rRDDGJgnOU3cjzzxfFtfuK9/wATGc2mwnRVH3QB70c4J2zWwUtOhNkCM4Em3poCAPEPx1rqeL7KYO4INpRrMrofkVTe0/ZJcOAbaM1ozMAsV941I9eVVyjKCvs04VDJLbJ0Wd8UFQOpDAiRBHiHUHp61A/6h3okGQen5GqYnFDasdxaVcnilplirMSQq7Dc0uyGIyX2txC3dV2H9oo6DaVn/SKr3p8IU8E4Prj3Lo50qldoePsL62xrbUw/MFokA+giIq08euXFVFtKzM5PlEkADXfQbiuX9obWIUtbNtrfikgjxMdxGkRpymhq1RVtcuEWbAEl1LElIMDU8tAOfKpJuBPEpOQkSDo1tjtPVSf5bchvYvjgS0bN7MLmYOCGy5hlK5egMNvp+QoicKLtx1ghcpzqWBzTEKDz1P4Vm2tUrKK5oBY/gtw3GvghTn1lZDIV1EfemQI6e1HOGcKDW1W0vhQE90PMeuUbssyTEnesYrAM9tUzGV1SSdyNm/Ch3CfG+S7Kuu6ajaZjQTtuKm+Y8+DVgxPJLajd8Ab5K3JCztAEkaagwQBsB6Uxf4MlrMN7bjK6/WVYeoOtWq7dECZMTM69MsGZH1phUttuSJ6iR8iqtzXB1fkqMacf25/7/YrvB+GrbvFkOhtOv+ImAsabzHwas3E7AyFX8sN8AAA6/NRreDy3Fy5SoMnUTA1Gm8SBUfH4p8WwBY90mg5TGnxp+HtUt9owyxfOz1HivI7hMGFtiAAY1iq72ge53o0JtkAQNBMmTpzqz4Zj5ER2yjUqrMF/xEDSoHG8OzZbYR87+XwNJG2mm2m9EE0zrZPlyhtb6/ccwHEr6We4HlIgGNVDakAjSNYnlUnC8KtsAHZbgH3UIK9YkanWgdvBYmy/dsGtgxIYcuoHOi2H4EnnVxMbaj31nnU5S2/cElOPp4T812GbGHtW1ORFVYmAB70C4jwYNLHc6/19KILcZAVM6iNddPciacw+JkQfaqp5HIuxYlivyVbC2sRhrq3LJgjn1HQjmD0rpHBu06XwFcZLv7p2Y/wnn7HX3oBirOXTcGD7VGxAWYjbn6ihTaHLBjyq12WTGXVLkxMfQ9Kxg3B10AHwKA2sQx9fU7/POpNy9mTIVIAMtqCG6fFPffZV8lr02TeI3bdxiFaRsQNgeURv70KuWCviGorKvl2GlbB5H9flR2zQv6apPgjPdDaEa0M4nZzBEG7MF8O8kgaRRPFqEXOxAPIenWnexHCTdv8AfuG7u2JQ7Bn6jqAPprVuKDcqRk1WaKxtnQ7YgATMACTudOdZrBNKumedPJ622GzEU8t26PvT7inDA3+K0Lz6elQLKJOG4/fTylh/hZh/OjWC+0LF2/7259Yb86rq3PrSKzvTsVF/wX2uXx5ijf4lI/EUewX2vAxmtKeuVv5GuQtZBrZcEDyp7hbTvGF+0vCN5kZfpP5UVw3a7A3P74A+pK9eU+tebWtQYUn3GnxWwu3V2c/XX86LQUellwuBukMGtsR/hadI1kEn5p1OzeF3S3aB0IYKMwYGQQZ615qtcVvL0/L8jRLC9sMQmzOPZz+RqO2PsO5VVnpjA4c2ySQG6co60N7Y4V79jJbSSWEjTUCdtesVxTBfadiF/vX/AMwDflR7Bfa5c5tbPuCv50OCaohQxxHsdeLS1q6vqFJAHuKsHBOEvlyCSQACWEbaAfTanMJ9qgaJQEfwsNf50YsfaPhm86sPcTVccCTux1RLw3BgbTI0ByJU9GGo+nL2JojgsBaxeHXvUDMvhMjxKdt9weU+hoe3azBXF0uBTy5EUz2Y4uguXB3gysSZncnX883zRKNST9+P9Bb7REv9jMRbLm06lWzKFYychiJMROn001NVbE4LE2XKvauAwSDkZhof3lBWfrXWxjVOzqfio+N4sUGgBLaL79Y58qrnp4JX0bYfEMsVTpnKlclC2VmuOMlsKpJGviMATGn1ip/C+zmMuABLRtrHmuQoj23/AAroPCuG905dgCx5jU+s+tFhieoI/r0qGPTLuQvxs024rlkTs3wr9msLbLZmElmiJYmTA5CiRApkYgda270da2JJKkY223bKz267P3MTbRrJUXLZkA6BlIIKzy1g/Sud2MWUZkaQ6HKyncH+uddpLVWu0XZCziWNzVL0RnU7/u5l2aKozYN/K7N2k1rw+l9FLGM0EnKTIgka89OugJrW7fadzWmM4PicKC15QyLM3E1WJ0JG6/l61o2JVgCNfbX61hlFxdM7UJwmrjySsLjiDrr9JrGKtaytRmYjnT1m4cuZtdYHxrUaE4uMlKIyi/SnUxDROsDes3LyRMgVngFq4+Iti2JCsCx3XLOs/T+VSUbdCzZdqcvYXehtBv0/KhrNcunLZRnJMeESB7nYV2EWV6D4FYFpRsAPpWxaX3ZzJfEZVwih8G7BtmS5ibmaCG7oCQDzBJ3FXhbYVQFAAGgA0A9hTk03cNaYwUejnzySm7kR2OtKmWua8/is1KyFHl6Nya1Va33/AEraQN6rJiC6elaFum1avJ1/DlWEpgSBcHSK2NwnTlTaitmMfpSGZbbWtAs0l13+KeBHOgBpU0k02xmnH8W/+3xWgPKKYjVVXmKba0DygVIyUikCTtSCiKcLW9pbg2dh7E04rg71I0p2FIbXF3x9+Y6gGt7XaG8NNCJnmJPzTN+7m0G351HyxQJosPD+1d7MqqHzMQAFY6n2NWLiXbQ2biobjG5bjM58Xi3yj2qn8Dxws3O8KZiBA9J3I9Yrfj2AVbuZCWt3R3iMdyDuG9QZmoO3JX1/IUX/AAf2p3OdxD7yv50cwn2nMd1U+xBriNy0B702MPVu4KPRGH+0W0fNbIohY7a4Vt9PwrzWl24vldh/mP5VKt8Uvr9+fcA/yosVHpuxx/DNtcj6j9amJirbbXR9a8wp2ivLuFP0I/nU/D9sHG6MP8LfrRaCj0ldsC4pUtbdWBBBI1B3BBqHf7PW2GtlOkroY9xXDsL27I+/dX31/I0Wwv2iH/74/wAwIpNRfZKLlHlM6Lieya6x3i9NjHyNaGXeydwgqLoAkFSUJPqCAfahOD+0a5yuK3s38potY+0F/vID9Af5VX8iHsXrV5l5N8F2MtkDv7hY8woyg/OsVa8Dh7VpQttVVRyH9a1X7Xbm0fMgFSrfafDN6VKOOMeivJlnkdyZYA/rSmhVviVhtnHzUhXU+Vx81YVEommbppvK3IzTT5+lAGjNSphs37tKiwo8yKxrYLSpVAkbMIrZFpUqQzN26F05n8KaB60qVMRmelOClSpAbkwNaxbWsUqBklVAEnYVCe7mPpyFKlQJmpWsUqVAGVE1krrFKlQBsRUi7imFtFJkLOQdJ1NKlQBDX1506RFKlTBmoFZUUqVIaMAyaeCClSoAbvgARzNMrarFKmJm/cKQdYIrFvMvlZh7EilSoAl2+JX12utp11/OpKdo8QP3T7j9DSpUWBLs9rnHmt/DfrRHC9uVG/eL+P5GsUqaEHcD22J8t0/UH9KOYbtndG+tKlTYE9e2p/drFKlSsZ//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http://www.qtsydney.com.au/files/2013/07/ep51-beef_carpacci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1970732"/>
            <a:ext cx="5600700" cy="3152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051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28"/>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03200" y="1320665"/>
            <a:ext cx="4521200" cy="3278213"/>
          </a:xfrm>
        </p:spPr>
        <p:txBody>
          <a:bodyPr>
            <a:normAutofit/>
          </a:bodyPr>
          <a:lstStyle/>
          <a:p>
            <a:pPr marL="285750" indent="-285750">
              <a:buFont typeface="Arial" panose="020B0604020202020204" pitchFamily="34" charset="0"/>
              <a:buChar char="•"/>
            </a:pPr>
            <a:r>
              <a:rPr lang="en-US" sz="2200" dirty="0" smtClean="0"/>
              <a:t>Team design session per story</a:t>
            </a:r>
          </a:p>
          <a:p>
            <a:pPr marL="515938" lvl="1" indent="-285750">
              <a:buFont typeface="Arial" panose="020B0604020202020204" pitchFamily="34" charset="0"/>
              <a:buChar char="•"/>
            </a:pPr>
            <a:r>
              <a:rPr lang="en-US" dirty="0" smtClean="0"/>
              <a:t>Review acceptance criteria</a:t>
            </a:r>
          </a:p>
          <a:p>
            <a:pPr marL="515938" lvl="1" indent="-285750">
              <a:buFont typeface="Arial" panose="020B0604020202020204" pitchFamily="34" charset="0"/>
              <a:buChar char="•"/>
            </a:pPr>
            <a:r>
              <a:rPr lang="en-US" dirty="0" smtClean="0"/>
              <a:t>Time box to 15 – 30 minutes </a:t>
            </a:r>
          </a:p>
          <a:p>
            <a:pPr marL="515938" lvl="1" indent="-285750">
              <a:buFont typeface="Arial" panose="020B0604020202020204" pitchFamily="34" charset="0"/>
              <a:buChar char="•"/>
            </a:pPr>
            <a:r>
              <a:rPr lang="en-US" dirty="0" smtClean="0"/>
              <a:t>Focus on unique design hurdles</a:t>
            </a:r>
          </a:p>
          <a:p>
            <a:pPr marL="515938" lvl="1" indent="-285750">
              <a:buFont typeface="Arial" panose="020B0604020202020204" pitchFamily="34" charset="0"/>
              <a:buChar char="•"/>
            </a:pPr>
            <a:r>
              <a:rPr lang="en-US" dirty="0" smtClean="0"/>
              <a:t>If not pairing, have primary developer do the homework and present ideas to the team</a:t>
            </a:r>
          </a:p>
        </p:txBody>
      </p:sp>
      <p:sp>
        <p:nvSpPr>
          <p:cNvPr id="3" name="Title 2"/>
          <p:cNvSpPr>
            <a:spLocks noGrp="1"/>
          </p:cNvSpPr>
          <p:nvPr>
            <p:ph type="title"/>
          </p:nvPr>
        </p:nvSpPr>
        <p:spPr/>
        <p:txBody>
          <a:bodyPr/>
          <a:lstStyle/>
          <a:p>
            <a:r>
              <a:rPr lang="en-US" dirty="0" smtClean="0"/>
              <a:t>Incremental Design Sessions</a:t>
            </a:r>
            <a:endParaRPr lang="en-US" dirty="0"/>
          </a:p>
        </p:txBody>
      </p:sp>
      <p:sp>
        <p:nvSpPr>
          <p:cNvPr id="4" name="Text Placeholder 3"/>
          <p:cNvSpPr>
            <a:spLocks noGrp="1"/>
          </p:cNvSpPr>
          <p:nvPr>
            <p:ph type="body" sz="quarter" idx="11"/>
          </p:nvPr>
        </p:nvSpPr>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1826418"/>
            <a:ext cx="4451351" cy="3338513"/>
          </a:xfrm>
          <a:prstGeom prst="rect">
            <a:avLst/>
          </a:prstGeom>
        </p:spPr>
      </p:pic>
    </p:spTree>
    <p:extLst>
      <p:ext uri="{BB962C8B-B14F-4D97-AF65-F5344CB8AC3E}">
        <p14:creationId xmlns:p14="http://schemas.microsoft.com/office/powerpoint/2010/main" val="7999652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03200" y="1320666"/>
            <a:ext cx="8737600" cy="948666"/>
          </a:xfrm>
        </p:spPr>
        <p:txBody>
          <a:bodyPr/>
          <a:lstStyle/>
          <a:p>
            <a:r>
              <a:rPr lang="en-US" sz="2000" dirty="0" smtClean="0"/>
              <a:t>Please identify your experience as a </a:t>
            </a:r>
            <a:r>
              <a:rPr lang="en-US" sz="2000" dirty="0" smtClean="0"/>
              <a:t>professional software </a:t>
            </a:r>
            <a:r>
              <a:rPr lang="en-US" sz="2000" dirty="0" smtClean="0"/>
              <a:t>developer</a:t>
            </a:r>
          </a:p>
          <a:p>
            <a:pPr marL="342900" indent="-342900">
              <a:buFont typeface="+mj-lt"/>
              <a:buAutoNum type="alphaUcPeriod"/>
            </a:pPr>
            <a:endParaRPr lang="en-US" dirty="0"/>
          </a:p>
        </p:txBody>
      </p:sp>
      <p:sp>
        <p:nvSpPr>
          <p:cNvPr id="3" name="Title 2"/>
          <p:cNvSpPr>
            <a:spLocks noGrp="1"/>
          </p:cNvSpPr>
          <p:nvPr>
            <p:ph type="title"/>
          </p:nvPr>
        </p:nvSpPr>
        <p:spPr/>
        <p:txBody>
          <a:bodyPr/>
          <a:lstStyle/>
          <a:p>
            <a:r>
              <a:rPr lang="en-US" dirty="0" smtClean="0"/>
              <a:t>Survey of Audience</a:t>
            </a:r>
            <a:endParaRPr lang="en-US" dirty="0"/>
          </a:p>
        </p:txBody>
      </p:sp>
      <p:sp>
        <p:nvSpPr>
          <p:cNvPr id="4" name="Text Placeholder 3"/>
          <p:cNvSpPr>
            <a:spLocks noGrp="1"/>
          </p:cNvSpPr>
          <p:nvPr>
            <p:ph type="body" sz="quarter" idx="11"/>
          </p:nvPr>
        </p:nvSpPr>
        <p:spPr/>
        <p:txBody>
          <a:bodyPr/>
          <a:lstStyle/>
          <a:p>
            <a:endParaRPr lang="en-US"/>
          </a:p>
        </p:txBody>
      </p:sp>
      <p:sp>
        <p:nvSpPr>
          <p:cNvPr id="5" name="TextBox 4"/>
          <p:cNvSpPr txBox="1"/>
          <p:nvPr/>
        </p:nvSpPr>
        <p:spPr>
          <a:xfrm rot="16200000">
            <a:off x="-37148" y="2737247"/>
            <a:ext cx="1152763" cy="369332"/>
          </a:xfrm>
          <a:prstGeom prst="rect">
            <a:avLst/>
          </a:prstGeom>
          <a:noFill/>
        </p:spPr>
        <p:txBody>
          <a:bodyPr wrap="square" rtlCol="0">
            <a:spAutoFit/>
          </a:bodyPr>
          <a:lstStyle/>
          <a:p>
            <a:pPr algn="ctr"/>
            <a:r>
              <a:rPr lang="en-US" dirty="0" smtClean="0"/>
              <a:t>Novice</a:t>
            </a:r>
            <a:endParaRPr lang="en-US" dirty="0"/>
          </a:p>
        </p:txBody>
      </p:sp>
      <p:sp>
        <p:nvSpPr>
          <p:cNvPr id="6" name="TextBox 5"/>
          <p:cNvSpPr txBox="1"/>
          <p:nvPr/>
        </p:nvSpPr>
        <p:spPr>
          <a:xfrm rot="5400000">
            <a:off x="8033266" y="2737247"/>
            <a:ext cx="1219202" cy="369332"/>
          </a:xfrm>
          <a:prstGeom prst="rect">
            <a:avLst/>
          </a:prstGeom>
          <a:noFill/>
        </p:spPr>
        <p:txBody>
          <a:bodyPr wrap="square" rtlCol="0">
            <a:spAutoFit/>
          </a:bodyPr>
          <a:lstStyle/>
          <a:p>
            <a:pPr algn="ctr"/>
            <a:r>
              <a:rPr lang="en-US" dirty="0" smtClean="0"/>
              <a:t>Expert</a:t>
            </a:r>
            <a:endParaRPr lang="en-US" dirty="0"/>
          </a:p>
        </p:txBody>
      </p:sp>
    </p:spTree>
    <p:extLst>
      <p:ext uri="{BB962C8B-B14F-4D97-AF65-F5344CB8AC3E}">
        <p14:creationId xmlns:p14="http://schemas.microsoft.com/office/powerpoint/2010/main" val="6718526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03200" y="1320665"/>
            <a:ext cx="3454400" cy="3278213"/>
          </a:xfrm>
        </p:spPr>
        <p:txBody>
          <a:bodyPr/>
          <a:lstStyle/>
          <a:p>
            <a:pPr marL="285750" indent="-285750">
              <a:buFont typeface="Arial" panose="020B0604020202020204" pitchFamily="34" charset="0"/>
              <a:buChar char="•"/>
            </a:pPr>
            <a:r>
              <a:rPr lang="en-US" dirty="0" smtClean="0"/>
              <a:t>Two or more per story</a:t>
            </a:r>
          </a:p>
          <a:p>
            <a:pPr marL="285750" indent="-285750">
              <a:buFont typeface="Arial" panose="020B0604020202020204" pitchFamily="34" charset="0"/>
              <a:buChar char="•"/>
            </a:pPr>
            <a:r>
              <a:rPr lang="en-US" dirty="0" smtClean="0"/>
              <a:t>Forces communication</a:t>
            </a:r>
          </a:p>
          <a:p>
            <a:pPr marL="285750" indent="-285750">
              <a:buFont typeface="Arial" panose="020B0604020202020204" pitchFamily="34" charset="0"/>
              <a:buChar char="•"/>
            </a:pPr>
            <a:r>
              <a:rPr lang="en-US" dirty="0" smtClean="0"/>
              <a:t>Have to agree on how to share code</a:t>
            </a:r>
            <a:endParaRPr lang="en-US" dirty="0"/>
          </a:p>
        </p:txBody>
      </p:sp>
      <p:sp>
        <p:nvSpPr>
          <p:cNvPr id="3" name="Title 2"/>
          <p:cNvSpPr>
            <a:spLocks noGrp="1"/>
          </p:cNvSpPr>
          <p:nvPr>
            <p:ph type="title"/>
          </p:nvPr>
        </p:nvSpPr>
        <p:spPr/>
        <p:txBody>
          <a:bodyPr/>
          <a:lstStyle/>
          <a:p>
            <a:r>
              <a:rPr lang="en-US" dirty="0" smtClean="0"/>
              <a:t>Swarming stories</a:t>
            </a:r>
            <a:endParaRPr lang="en-US" dirty="0"/>
          </a:p>
        </p:txBody>
      </p:sp>
      <p:sp>
        <p:nvSpPr>
          <p:cNvPr id="4" name="Text Placeholder 3"/>
          <p:cNvSpPr>
            <a:spLocks noGrp="1"/>
          </p:cNvSpPr>
          <p:nvPr>
            <p:ph type="body" sz="quarter" idx="11"/>
          </p:nvPr>
        </p:nvSpPr>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0" y="1126331"/>
            <a:ext cx="6477000" cy="3529853"/>
          </a:xfrm>
          <a:prstGeom prst="rect">
            <a:avLst/>
          </a:prstGeom>
        </p:spPr>
      </p:pic>
    </p:spTree>
    <p:extLst>
      <p:ext uri="{BB962C8B-B14F-4D97-AF65-F5344CB8AC3E}">
        <p14:creationId xmlns:p14="http://schemas.microsoft.com/office/powerpoint/2010/main" val="40788612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03200" y="1320665"/>
            <a:ext cx="8559800" cy="3387066"/>
          </a:xfrm>
        </p:spPr>
        <p:txBody>
          <a:bodyPr>
            <a:noAutofit/>
          </a:bodyPr>
          <a:lstStyle/>
          <a:p>
            <a:r>
              <a:rPr lang="en-US" sz="2000" dirty="0" smtClean="0"/>
              <a:t>Divide into two groups</a:t>
            </a:r>
          </a:p>
          <a:p>
            <a:r>
              <a:rPr lang="en-US" sz="2000" dirty="0" smtClean="0"/>
              <a:t>Group A are the mavericks who like to go it alone</a:t>
            </a:r>
          </a:p>
          <a:p>
            <a:r>
              <a:rPr lang="en-US" sz="2000" dirty="0" smtClean="0"/>
              <a:t>Group B are the socialites who like working with others</a:t>
            </a:r>
          </a:p>
          <a:p>
            <a:r>
              <a:rPr lang="en-US" sz="2000" dirty="0" smtClean="0"/>
              <a:t>Goal, to solve 8 logic puzzles, write answers on back of paper</a:t>
            </a:r>
          </a:p>
          <a:p>
            <a:r>
              <a:rPr lang="en-US" sz="2000" dirty="0" smtClean="0"/>
              <a:t>Mark answer with P for Pair or S for Solo</a:t>
            </a:r>
            <a:endParaRPr lang="en-US" sz="2000" dirty="0" smtClean="0"/>
          </a:p>
          <a:p>
            <a:r>
              <a:rPr lang="en-US" sz="2000" dirty="0" smtClean="0"/>
              <a:t>5 Minute time box, one puzzle at a time</a:t>
            </a:r>
          </a:p>
          <a:p>
            <a:r>
              <a:rPr lang="en-US" sz="2000" dirty="0" smtClean="0"/>
              <a:t>Bring current puzzle to owner to get next puzzle (Solved or unsolved)</a:t>
            </a:r>
            <a:endParaRPr lang="en-US" sz="2000" dirty="0" smtClean="0"/>
          </a:p>
        </p:txBody>
      </p:sp>
      <p:sp>
        <p:nvSpPr>
          <p:cNvPr id="3" name="Title 2"/>
          <p:cNvSpPr>
            <a:spLocks noGrp="1"/>
          </p:cNvSpPr>
          <p:nvPr>
            <p:ph type="title"/>
          </p:nvPr>
        </p:nvSpPr>
        <p:spPr/>
        <p:txBody>
          <a:bodyPr/>
          <a:lstStyle/>
          <a:p>
            <a:r>
              <a:rPr lang="en-US" dirty="0" smtClean="0"/>
              <a:t>Pair </a:t>
            </a:r>
            <a:r>
              <a:rPr lang="en-US" dirty="0" smtClean="0"/>
              <a:t>Programming Experiment</a:t>
            </a:r>
            <a:endParaRPr lang="en-US" dirty="0"/>
          </a:p>
        </p:txBody>
      </p:sp>
      <p:sp>
        <p:nvSpPr>
          <p:cNvPr id="4" name="Text Placeholder 3"/>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41430994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8600" y="1202531"/>
            <a:ext cx="8737600" cy="3429000"/>
          </a:xfrm>
        </p:spPr>
        <p:txBody>
          <a:bodyPr>
            <a:noAutofit/>
          </a:bodyPr>
          <a:lstStyle/>
          <a:p>
            <a:pPr marL="342900" lvl="0" indent="-342900">
              <a:buFont typeface="+mj-lt"/>
              <a:buAutoNum type="arabicPeriod"/>
            </a:pPr>
            <a:r>
              <a:rPr lang="en-US" sz="1200" dirty="0"/>
              <a:t>Keep the first bulb switched on for a few minutes. It gets warm, right? So all you have to do then is ... switch it off, switch another one on, walk into the room with bulbs, touch them and tell which one was switched on as the first one (the warm one) and the others can be easily </a:t>
            </a:r>
            <a:r>
              <a:rPr lang="en-US" sz="1200" dirty="0" smtClean="0"/>
              <a:t>identified</a:t>
            </a:r>
            <a:endParaRPr lang="en-US" sz="1200" dirty="0"/>
          </a:p>
          <a:p>
            <a:pPr marL="342900" indent="-342900">
              <a:buFont typeface="+mj-lt"/>
              <a:buAutoNum type="arabicPeriod"/>
            </a:pPr>
            <a:r>
              <a:rPr lang="en-US" sz="1200" dirty="0" smtClean="0"/>
              <a:t>Pour </a:t>
            </a:r>
            <a:r>
              <a:rPr lang="en-US" sz="1200" dirty="0"/>
              <a:t>some water into the pipe so that the ball swims up on the surface. And if you say that you don't have any water, then think about what you drank today and if you can use that somehow :-)</a:t>
            </a:r>
          </a:p>
          <a:p>
            <a:pPr marL="342900" indent="-342900">
              <a:buFont typeface="+mj-lt"/>
              <a:buAutoNum type="arabicPeriod"/>
            </a:pPr>
            <a:r>
              <a:rPr lang="en-US" sz="1200" dirty="0" smtClean="0"/>
              <a:t>The </a:t>
            </a:r>
            <a:r>
              <a:rPr lang="en-US" sz="1200" dirty="0"/>
              <a:t>man is of short stature. He can't reach the upper elevator buttons, but he can ask people to push them for him. He can also push them with his umbrella.</a:t>
            </a:r>
          </a:p>
          <a:p>
            <a:pPr marL="342900" indent="-342900">
              <a:buFont typeface="+mj-lt"/>
              <a:buAutoNum type="arabicPeriod"/>
            </a:pPr>
            <a:r>
              <a:rPr lang="en-US" sz="1200" dirty="0" smtClean="0"/>
              <a:t>Throw </a:t>
            </a:r>
            <a:r>
              <a:rPr lang="en-US" sz="1200" dirty="0"/>
              <a:t>the ball straight up in the air.</a:t>
            </a:r>
          </a:p>
          <a:p>
            <a:pPr marL="342900" indent="-342900">
              <a:buFont typeface="+mj-lt"/>
              <a:buAutoNum type="arabicPeriod"/>
            </a:pPr>
            <a:r>
              <a:rPr lang="en-US" sz="1200" dirty="0" smtClean="0"/>
              <a:t>You </a:t>
            </a:r>
            <a:r>
              <a:rPr lang="en-US" sz="1200" dirty="0"/>
              <a:t>can hang the iron rods on a string and watch which one turns to the north (or hang just one rod).</a:t>
            </a:r>
          </a:p>
          <a:p>
            <a:pPr marL="342900" indent="-342900">
              <a:buFont typeface="+mj-lt"/>
              <a:buAutoNum type="arabicPeriod"/>
            </a:pPr>
            <a:r>
              <a:rPr lang="en-US" sz="1200" dirty="0" smtClean="0"/>
              <a:t>12:44</a:t>
            </a:r>
            <a:endParaRPr lang="en-US" sz="1200" dirty="0"/>
          </a:p>
          <a:p>
            <a:pPr marL="342900" indent="-342900">
              <a:buFont typeface="+mj-lt"/>
              <a:buAutoNum type="arabicPeriod"/>
            </a:pPr>
            <a:r>
              <a:rPr lang="en-US" sz="1200" dirty="0" smtClean="0"/>
              <a:t>He </a:t>
            </a:r>
            <a:r>
              <a:rPr lang="en-US" sz="1200" dirty="0"/>
              <a:t>told them to switch camels</a:t>
            </a:r>
          </a:p>
          <a:p>
            <a:pPr marL="342900" indent="-342900">
              <a:buFont typeface="+mj-lt"/>
              <a:buAutoNum type="arabicPeriod"/>
            </a:pPr>
            <a:r>
              <a:rPr lang="en-US" sz="1200" dirty="0" smtClean="0"/>
              <a:t>The </a:t>
            </a:r>
            <a:r>
              <a:rPr lang="en-US" sz="1200" dirty="0"/>
              <a:t>ring is in the silver </a:t>
            </a:r>
            <a:r>
              <a:rPr lang="en-US" sz="1200" dirty="0" smtClean="0"/>
              <a:t>box</a:t>
            </a:r>
            <a:endParaRPr lang="en-US" sz="1200" dirty="0"/>
          </a:p>
        </p:txBody>
      </p:sp>
      <p:sp>
        <p:nvSpPr>
          <p:cNvPr id="3" name="Title 2"/>
          <p:cNvSpPr>
            <a:spLocks noGrp="1"/>
          </p:cNvSpPr>
          <p:nvPr>
            <p:ph type="title"/>
          </p:nvPr>
        </p:nvSpPr>
        <p:spPr/>
        <p:txBody>
          <a:bodyPr/>
          <a:lstStyle/>
          <a:p>
            <a:r>
              <a:rPr lang="en-US" dirty="0" smtClean="0"/>
              <a:t>Answers to Riddles</a:t>
            </a:r>
            <a:endParaRPr lang="en-US" dirty="0"/>
          </a:p>
        </p:txBody>
      </p:sp>
      <p:sp>
        <p:nvSpPr>
          <p:cNvPr id="4" name="Text Placeholder 3"/>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720077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03200" y="1320665"/>
            <a:ext cx="2844800" cy="3278213"/>
          </a:xfrm>
        </p:spPr>
        <p:txBody>
          <a:bodyPr>
            <a:normAutofit/>
          </a:bodyPr>
          <a:lstStyle/>
          <a:p>
            <a:r>
              <a:rPr lang="en-US" sz="1200" b="1" dirty="0" smtClean="0"/>
              <a:t>Effectiveness </a:t>
            </a:r>
            <a:r>
              <a:rPr lang="en-US" sz="1200" b="1" dirty="0"/>
              <a:t>of Software Development Process Using Programmer </a:t>
            </a:r>
            <a:r>
              <a:rPr lang="en-US" sz="1200" b="1" dirty="0" smtClean="0"/>
              <a:t>Ranker Algorithm </a:t>
            </a:r>
            <a:r>
              <a:rPr lang="en-US" sz="1200" b="1" dirty="0"/>
              <a:t>in Pair </a:t>
            </a:r>
            <a:r>
              <a:rPr lang="en-US" sz="1200" b="1" dirty="0" smtClean="0"/>
              <a:t>Programming</a:t>
            </a:r>
          </a:p>
          <a:p>
            <a:r>
              <a:rPr lang="en-US" sz="1200" b="1" dirty="0"/>
              <a:t>Manisha </a:t>
            </a:r>
            <a:r>
              <a:rPr lang="en-US" sz="1200" b="1" dirty="0" err="1" smtClean="0"/>
              <a:t>Giri</a:t>
            </a:r>
            <a:r>
              <a:rPr lang="en-US" sz="1200" b="1" dirty="0" smtClean="0"/>
              <a:t>, </a:t>
            </a:r>
            <a:r>
              <a:rPr lang="en-US" sz="1200" b="1" dirty="0" err="1"/>
              <a:t>Saket</a:t>
            </a:r>
            <a:r>
              <a:rPr lang="en-US" sz="1200" b="1" dirty="0"/>
              <a:t> </a:t>
            </a:r>
            <a:r>
              <a:rPr lang="en-US" sz="1200" b="1" dirty="0" err="1" smtClean="0"/>
              <a:t>Soni</a:t>
            </a:r>
            <a:r>
              <a:rPr lang="en-US" sz="1200" b="1" dirty="0" smtClean="0"/>
              <a:t>, </a:t>
            </a:r>
            <a:r>
              <a:rPr lang="en-US" sz="1200" dirty="0" err="1" smtClean="0"/>
              <a:t>Chatrapati</a:t>
            </a:r>
            <a:r>
              <a:rPr lang="en-US" sz="1200" dirty="0" smtClean="0"/>
              <a:t> </a:t>
            </a:r>
            <a:r>
              <a:rPr lang="en-US" sz="1200" dirty="0" err="1"/>
              <a:t>Shivaji</a:t>
            </a:r>
            <a:r>
              <a:rPr lang="en-US" sz="1200" dirty="0"/>
              <a:t> Institute of Technology, </a:t>
            </a:r>
            <a:r>
              <a:rPr lang="en-US" sz="1200" dirty="0" err="1"/>
              <a:t>Durg</a:t>
            </a:r>
            <a:r>
              <a:rPr lang="en-US" sz="1200" dirty="0"/>
              <a:t> </a:t>
            </a:r>
            <a:r>
              <a:rPr lang="en-US" sz="1200" dirty="0" smtClean="0"/>
              <a:t>India</a:t>
            </a:r>
          </a:p>
          <a:p>
            <a:r>
              <a:rPr lang="en-US" sz="1200" dirty="0" smtClean="0"/>
              <a:t>2013</a:t>
            </a:r>
            <a:endParaRPr lang="en-US" sz="1200" dirty="0"/>
          </a:p>
        </p:txBody>
      </p:sp>
      <p:sp>
        <p:nvSpPr>
          <p:cNvPr id="3" name="Title 2"/>
          <p:cNvSpPr>
            <a:spLocks noGrp="1"/>
          </p:cNvSpPr>
          <p:nvPr>
            <p:ph type="title"/>
          </p:nvPr>
        </p:nvSpPr>
        <p:spPr/>
        <p:txBody>
          <a:bodyPr>
            <a:normAutofit/>
          </a:bodyPr>
          <a:lstStyle/>
          <a:p>
            <a:r>
              <a:rPr lang="en-US" sz="2400" dirty="0"/>
              <a:t>INTERNATIONAL JOURNAL OF ENGINEERING SCIENCES &amp; RESEARCH </a:t>
            </a:r>
            <a:r>
              <a:rPr lang="en-US" sz="2400" dirty="0" smtClean="0"/>
              <a:t>TECHNOLOGY</a:t>
            </a:r>
            <a:endParaRPr lang="en-US" dirty="0"/>
          </a:p>
        </p:txBody>
      </p:sp>
      <p:sp>
        <p:nvSpPr>
          <p:cNvPr id="4" name="Text Placeholder 3"/>
          <p:cNvSpPr>
            <a:spLocks noGrp="1"/>
          </p:cNvSpPr>
          <p:nvPr>
            <p:ph type="body" sz="quarter" idx="11"/>
          </p:nvPr>
        </p:nvSpPr>
        <p:spPr/>
        <p:txBody>
          <a:bodyPr/>
          <a:lstStyle/>
          <a:p>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193005"/>
            <a:ext cx="4943475" cy="3895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42694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03200" y="1320666"/>
            <a:ext cx="8737600" cy="1101065"/>
          </a:xfrm>
        </p:spPr>
        <p:txBody>
          <a:bodyPr/>
          <a:lstStyle/>
          <a:p>
            <a:r>
              <a:rPr lang="en-US" dirty="0"/>
              <a:t>Jo E. </a:t>
            </a:r>
            <a:r>
              <a:rPr lang="en-US" dirty="0" err="1"/>
              <a:t>Hannay</a:t>
            </a:r>
            <a:r>
              <a:rPr lang="en-US" dirty="0"/>
              <a:t>, Tore </a:t>
            </a:r>
            <a:r>
              <a:rPr lang="en-US" dirty="0" err="1"/>
              <a:t>Dybå</a:t>
            </a:r>
            <a:r>
              <a:rPr lang="en-US" dirty="0"/>
              <a:t>, Erik </a:t>
            </a:r>
            <a:r>
              <a:rPr lang="en-US" dirty="0" err="1"/>
              <a:t>Arisholm</a:t>
            </a:r>
            <a:r>
              <a:rPr lang="en-US" dirty="0"/>
              <a:t>, Dag I.K. </a:t>
            </a:r>
            <a:r>
              <a:rPr lang="en-US" dirty="0" err="1" smtClean="0"/>
              <a:t>Sjøberg</a:t>
            </a:r>
            <a:endParaRPr lang="en-US" dirty="0" smtClean="0"/>
          </a:p>
          <a:p>
            <a:r>
              <a:rPr lang="en-US" dirty="0"/>
              <a:t>Information and Software </a:t>
            </a:r>
            <a:r>
              <a:rPr lang="en-US" dirty="0" smtClean="0"/>
              <a:t>Technology(2009), </a:t>
            </a:r>
            <a:r>
              <a:rPr lang="en-US" sz="1400" dirty="0" err="1"/>
              <a:t>doi</a:t>
            </a:r>
            <a:r>
              <a:rPr lang="en-US" sz="1400" dirty="0"/>
              <a:t>: 10.1016/j.infsof.2009.02.001</a:t>
            </a:r>
          </a:p>
        </p:txBody>
      </p:sp>
      <p:sp>
        <p:nvSpPr>
          <p:cNvPr id="3" name="Title 2"/>
          <p:cNvSpPr>
            <a:spLocks noGrp="1"/>
          </p:cNvSpPr>
          <p:nvPr>
            <p:ph type="title"/>
          </p:nvPr>
        </p:nvSpPr>
        <p:spPr/>
        <p:txBody>
          <a:bodyPr>
            <a:normAutofit/>
          </a:bodyPr>
          <a:lstStyle/>
          <a:p>
            <a:r>
              <a:rPr lang="en-US" sz="2800" b="0" dirty="0"/>
              <a:t>The Effectiveness of Pair Programming: A Meta-Analysis</a:t>
            </a:r>
            <a:endParaRPr lang="en-US" sz="2800" dirty="0"/>
          </a:p>
        </p:txBody>
      </p:sp>
      <p:sp>
        <p:nvSpPr>
          <p:cNvPr id="4" name="Text Placeholder 3"/>
          <p:cNvSpPr>
            <a:spLocks noGrp="1"/>
          </p:cNvSpPr>
          <p:nvPr>
            <p:ph type="body" sz="quarter" idx="11"/>
          </p:nvPr>
        </p:nvSpPr>
        <p:spPr/>
        <p:txBody>
          <a:bodyPr/>
          <a:lstStyle/>
          <a:p>
            <a:endParaRPr 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269331"/>
            <a:ext cx="8667750" cy="2324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019865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03200" y="1320665"/>
            <a:ext cx="8559800" cy="3278213"/>
          </a:xfrm>
        </p:spPr>
        <p:txBody>
          <a:bodyPr/>
          <a:lstStyle/>
          <a:p>
            <a:r>
              <a:rPr lang="en-US" dirty="0"/>
              <a:t>Alistair </a:t>
            </a:r>
            <a:r>
              <a:rPr lang="en-US" dirty="0" smtClean="0"/>
              <a:t>Cockburn, Laurie Williams	</a:t>
            </a:r>
            <a:r>
              <a:rPr lang="en-US" sz="1600" dirty="0" smtClean="0"/>
              <a:t>University of Utah study</a:t>
            </a:r>
          </a:p>
          <a:p>
            <a:pPr marL="285750" indent="-285750">
              <a:buFont typeface="Arial" panose="020B0604020202020204" pitchFamily="34" charset="0"/>
              <a:buChar char="•"/>
            </a:pPr>
            <a:r>
              <a:rPr lang="en-US" dirty="0" smtClean="0"/>
              <a:t>15% increase in Developer costs</a:t>
            </a:r>
          </a:p>
          <a:p>
            <a:pPr marL="285750" indent="-285750">
              <a:buFont typeface="Arial" panose="020B0604020202020204" pitchFamily="34" charset="0"/>
              <a:buChar char="•"/>
            </a:pPr>
            <a:r>
              <a:rPr lang="en-US" dirty="0" smtClean="0"/>
              <a:t>15% fewer bugs</a:t>
            </a:r>
          </a:p>
          <a:p>
            <a:pPr marL="285750" indent="-285750">
              <a:buFont typeface="Arial" panose="020B0604020202020204" pitchFamily="34" charset="0"/>
              <a:buChar char="•"/>
            </a:pPr>
            <a:r>
              <a:rPr lang="en-US" dirty="0" smtClean="0"/>
              <a:t>Lines of code reduced by 20-25%</a:t>
            </a:r>
          </a:p>
          <a:p>
            <a:r>
              <a:rPr lang="en-US" dirty="0"/>
              <a:t>“We often came up with different ideas about how the design should go and the result of arguing over which one was better often led to a truly superior hybrid design</a:t>
            </a:r>
            <a:r>
              <a:rPr lang="en-US" dirty="0" smtClean="0"/>
              <a:t>.”</a:t>
            </a:r>
          </a:p>
          <a:p>
            <a:pPr marL="285750" indent="-285750">
              <a:buFont typeface="Arial" panose="020B0604020202020204" pitchFamily="34" charset="0"/>
              <a:buChar char="•"/>
            </a:pPr>
            <a:r>
              <a:rPr lang="en-US" dirty="0" smtClean="0"/>
              <a:t>80-90% of developers enjoyed their work more because of pairing</a:t>
            </a:r>
            <a:endParaRPr lang="en-US" dirty="0"/>
          </a:p>
          <a:p>
            <a:pPr marL="285750" indent="-285750">
              <a:buFont typeface="Arial" panose="020B0604020202020204" pitchFamily="34" charset="0"/>
              <a:buChar char="•"/>
            </a:pPr>
            <a:endParaRPr lang="en-US" dirty="0"/>
          </a:p>
        </p:txBody>
      </p:sp>
      <p:sp>
        <p:nvSpPr>
          <p:cNvPr id="3" name="Title 2"/>
          <p:cNvSpPr>
            <a:spLocks noGrp="1"/>
          </p:cNvSpPr>
          <p:nvPr>
            <p:ph type="title"/>
          </p:nvPr>
        </p:nvSpPr>
        <p:spPr/>
        <p:txBody>
          <a:bodyPr/>
          <a:lstStyle/>
          <a:p>
            <a:r>
              <a:rPr lang="en-US" dirty="0"/>
              <a:t>The Costs and Benefits of Pair </a:t>
            </a:r>
            <a:r>
              <a:rPr lang="en-US" dirty="0" smtClean="0"/>
              <a:t>Programming Abstract</a:t>
            </a:r>
            <a:endParaRPr lang="en-US" dirty="0"/>
          </a:p>
        </p:txBody>
      </p:sp>
      <p:sp>
        <p:nvSpPr>
          <p:cNvPr id="4" name="Text Placeholder 3"/>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4585467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b="0" dirty="0" smtClean="0"/>
              <a:t> </a:t>
            </a:r>
            <a:r>
              <a:rPr lang="en-US" dirty="0"/>
              <a:t>Pair Programming: What’s in it for Me</a:t>
            </a:r>
            <a:r>
              <a:rPr lang="en-US" dirty="0" smtClean="0"/>
              <a:t>?</a:t>
            </a:r>
            <a:br>
              <a:rPr lang="en-US" dirty="0" smtClean="0"/>
            </a:br>
            <a:r>
              <a:rPr lang="en-US" sz="1600" dirty="0"/>
              <a:t>Microsoft Research, 2008 </a:t>
            </a:r>
            <a:r>
              <a:rPr lang="en-US" sz="1800" dirty="0"/>
              <a:t>Andrew </a:t>
            </a:r>
            <a:r>
              <a:rPr lang="en-US" sz="1800" dirty="0" err="1"/>
              <a:t>Begel</a:t>
            </a:r>
            <a:r>
              <a:rPr lang="en-US" sz="1800" dirty="0"/>
              <a:t>, </a:t>
            </a:r>
            <a:r>
              <a:rPr lang="en-US" sz="1800" dirty="0" err="1"/>
              <a:t>Nachiappan</a:t>
            </a:r>
            <a:r>
              <a:rPr lang="en-US" sz="1800" dirty="0"/>
              <a:t> </a:t>
            </a:r>
            <a:r>
              <a:rPr lang="en-US" sz="1800" dirty="0" err="1" smtClean="0"/>
              <a:t>Nagappan</a:t>
            </a:r>
            <a:endParaRPr lang="en-US" dirty="0"/>
          </a:p>
        </p:txBody>
      </p:sp>
      <p:sp>
        <p:nvSpPr>
          <p:cNvPr id="4" name="Text Placeholder 3"/>
          <p:cNvSpPr>
            <a:spLocks noGrp="1"/>
          </p:cNvSpPr>
          <p:nvPr>
            <p:ph type="body" sz="quarter" idx="11"/>
          </p:nvPr>
        </p:nvSpPr>
        <p:spPr/>
        <p:txBody>
          <a:bodyPr/>
          <a:lstStyle/>
          <a:p>
            <a:endParaRPr lang="en-US"/>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167233"/>
            <a:ext cx="8534400" cy="395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14381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b="0" dirty="0" smtClean="0"/>
              <a:t> </a:t>
            </a:r>
            <a:r>
              <a:rPr lang="en-US" dirty="0"/>
              <a:t>Pair Programming: What’s in it for Me</a:t>
            </a:r>
            <a:r>
              <a:rPr lang="en-US" dirty="0" smtClean="0"/>
              <a:t>?</a:t>
            </a:r>
            <a:br>
              <a:rPr lang="en-US" dirty="0" smtClean="0"/>
            </a:br>
            <a:r>
              <a:rPr lang="en-US" sz="1600" dirty="0"/>
              <a:t>Microsoft Research, 2008 </a:t>
            </a:r>
            <a:r>
              <a:rPr lang="en-US" sz="1800" dirty="0"/>
              <a:t>Andrew </a:t>
            </a:r>
            <a:r>
              <a:rPr lang="en-US" sz="1800" dirty="0" err="1"/>
              <a:t>Begel</a:t>
            </a:r>
            <a:r>
              <a:rPr lang="en-US" sz="1800" dirty="0"/>
              <a:t>, </a:t>
            </a:r>
            <a:r>
              <a:rPr lang="en-US" sz="1800" dirty="0" err="1"/>
              <a:t>Nachiappan</a:t>
            </a:r>
            <a:r>
              <a:rPr lang="en-US" sz="1800" dirty="0"/>
              <a:t> </a:t>
            </a:r>
            <a:r>
              <a:rPr lang="en-US" sz="1800" dirty="0" err="1" smtClean="0"/>
              <a:t>Nagappan</a:t>
            </a:r>
            <a:endParaRPr lang="en-US" dirty="0"/>
          </a:p>
        </p:txBody>
      </p:sp>
      <p:sp>
        <p:nvSpPr>
          <p:cNvPr id="4" name="Text Placeholder 3"/>
          <p:cNvSpPr>
            <a:spLocks noGrp="1"/>
          </p:cNvSpPr>
          <p:nvPr>
            <p:ph type="body" sz="quarter" idx="11"/>
          </p:nvPr>
        </p:nvSpPr>
        <p:spPr/>
        <p:txBody>
          <a:bodyPr/>
          <a:lstStyle/>
          <a:p>
            <a:endParaRPr lang="en-US"/>
          </a:p>
        </p:txBody>
      </p:sp>
      <p:sp>
        <p:nvSpPr>
          <p:cNvPr id="2" name="TextBox 1"/>
          <p:cNvSpPr txBox="1"/>
          <p:nvPr/>
        </p:nvSpPr>
        <p:spPr>
          <a:xfrm>
            <a:off x="1447800" y="1126331"/>
            <a:ext cx="6677025" cy="3724096"/>
          </a:xfrm>
          <a:prstGeom prst="rect">
            <a:avLst/>
          </a:prstGeom>
          <a:noFill/>
        </p:spPr>
        <p:txBody>
          <a:bodyPr wrap="square" rtlCol="0">
            <a:spAutoFit/>
          </a:bodyPr>
          <a:lstStyle/>
          <a:p>
            <a:r>
              <a:rPr lang="en-US" sz="2000" b="1" u="sng" dirty="0" smtClean="0"/>
              <a:t>Benefits of Pair Programming</a:t>
            </a:r>
          </a:p>
          <a:p>
            <a:pPr marL="800100" lvl="1" indent="-342900">
              <a:lnSpc>
                <a:spcPct val="150000"/>
              </a:lnSpc>
              <a:buFont typeface="+mj-lt"/>
              <a:buAutoNum type="arabicPeriod"/>
            </a:pPr>
            <a:r>
              <a:rPr lang="en-US" dirty="0" smtClean="0"/>
              <a:t>Fewer bugs						67%</a:t>
            </a:r>
          </a:p>
          <a:p>
            <a:pPr marL="800100" lvl="1" indent="-342900">
              <a:lnSpc>
                <a:spcPct val="150000"/>
              </a:lnSpc>
              <a:buFont typeface="+mj-lt"/>
              <a:buAutoNum type="arabicPeriod"/>
            </a:pPr>
            <a:r>
              <a:rPr lang="en-US" dirty="0"/>
              <a:t>Higher Code Quality			</a:t>
            </a:r>
            <a:r>
              <a:rPr lang="en-US" dirty="0" smtClean="0"/>
              <a:t>	48</a:t>
            </a:r>
            <a:r>
              <a:rPr lang="en-US" dirty="0"/>
              <a:t>%</a:t>
            </a:r>
          </a:p>
          <a:p>
            <a:pPr marL="800100" lvl="1" indent="-342900">
              <a:lnSpc>
                <a:spcPct val="150000"/>
              </a:lnSpc>
              <a:buFont typeface="+mj-lt"/>
              <a:buAutoNum type="arabicPeriod"/>
            </a:pPr>
            <a:r>
              <a:rPr lang="en-US" dirty="0" smtClean="0"/>
              <a:t>Spreads Code Understanding	42%</a:t>
            </a:r>
          </a:p>
          <a:p>
            <a:pPr marL="800100" lvl="1" indent="-342900">
              <a:lnSpc>
                <a:spcPct val="150000"/>
              </a:lnSpc>
              <a:buFont typeface="+mj-lt"/>
              <a:buAutoNum type="arabicPeriod"/>
            </a:pPr>
            <a:r>
              <a:rPr lang="en-US" dirty="0" smtClean="0"/>
              <a:t>Can Learn From Partner			42%</a:t>
            </a:r>
          </a:p>
          <a:p>
            <a:pPr marL="800100" lvl="1" indent="-342900">
              <a:lnSpc>
                <a:spcPct val="150000"/>
              </a:lnSpc>
              <a:buFont typeface="+mj-lt"/>
              <a:buAutoNum type="arabicPeriod"/>
            </a:pPr>
            <a:r>
              <a:rPr lang="en-US" dirty="0" smtClean="0"/>
              <a:t>Better Design					30%</a:t>
            </a:r>
          </a:p>
          <a:p>
            <a:pPr marL="800100" lvl="1" indent="-342900">
              <a:lnSpc>
                <a:spcPct val="150000"/>
              </a:lnSpc>
              <a:buFont typeface="+mj-lt"/>
              <a:buAutoNum type="arabicPeriod"/>
            </a:pPr>
            <a:r>
              <a:rPr lang="en-US" dirty="0" smtClean="0"/>
              <a:t>Constant Code Reviews			22%</a:t>
            </a:r>
          </a:p>
          <a:p>
            <a:pPr marL="800100" lvl="1" indent="-342900">
              <a:lnSpc>
                <a:spcPct val="150000"/>
              </a:lnSpc>
              <a:buFont typeface="+mj-lt"/>
              <a:buAutoNum type="arabicPeriod"/>
            </a:pPr>
            <a:r>
              <a:rPr lang="en-US" dirty="0" smtClean="0"/>
              <a:t>Two heads are better than one	22%</a:t>
            </a:r>
          </a:p>
          <a:p>
            <a:pPr>
              <a:lnSpc>
                <a:spcPct val="150000"/>
              </a:lnSpc>
            </a:pPr>
            <a:r>
              <a:rPr lang="en-US" dirty="0" smtClean="0"/>
              <a:t>Better Creativity, Better Testing, Improved Morale</a:t>
            </a:r>
          </a:p>
        </p:txBody>
      </p:sp>
    </p:spTree>
    <p:extLst>
      <p:ext uri="{BB962C8B-B14F-4D97-AF65-F5344CB8AC3E}">
        <p14:creationId xmlns:p14="http://schemas.microsoft.com/office/powerpoint/2010/main" val="8670370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b="0" dirty="0" smtClean="0"/>
              <a:t> </a:t>
            </a:r>
            <a:r>
              <a:rPr lang="en-US" dirty="0"/>
              <a:t>Pair Programming: What’s in it for Me</a:t>
            </a:r>
            <a:r>
              <a:rPr lang="en-US" dirty="0" smtClean="0"/>
              <a:t>?</a:t>
            </a:r>
            <a:br>
              <a:rPr lang="en-US" dirty="0" smtClean="0"/>
            </a:br>
            <a:r>
              <a:rPr lang="en-US" sz="1600" dirty="0"/>
              <a:t>Microsoft Research, 2008 </a:t>
            </a:r>
            <a:r>
              <a:rPr lang="en-US" sz="1800" dirty="0"/>
              <a:t>Andrew </a:t>
            </a:r>
            <a:r>
              <a:rPr lang="en-US" sz="1800" dirty="0" err="1"/>
              <a:t>Begel</a:t>
            </a:r>
            <a:r>
              <a:rPr lang="en-US" sz="1800" dirty="0"/>
              <a:t>, </a:t>
            </a:r>
            <a:r>
              <a:rPr lang="en-US" sz="1800" dirty="0" err="1"/>
              <a:t>Nachiappan</a:t>
            </a:r>
            <a:r>
              <a:rPr lang="en-US" sz="1800" dirty="0"/>
              <a:t> </a:t>
            </a:r>
            <a:r>
              <a:rPr lang="en-US" sz="1800" dirty="0" err="1" smtClean="0"/>
              <a:t>Nagappan</a:t>
            </a:r>
            <a:endParaRPr lang="en-US" dirty="0"/>
          </a:p>
        </p:txBody>
      </p:sp>
      <p:sp>
        <p:nvSpPr>
          <p:cNvPr id="4" name="Text Placeholder 3"/>
          <p:cNvSpPr>
            <a:spLocks noGrp="1"/>
          </p:cNvSpPr>
          <p:nvPr>
            <p:ph type="body" sz="quarter" idx="11"/>
          </p:nvPr>
        </p:nvSpPr>
        <p:spPr/>
        <p:txBody>
          <a:bodyPr/>
          <a:lstStyle/>
          <a:p>
            <a:endParaRPr lang="en-US"/>
          </a:p>
        </p:txBody>
      </p:sp>
      <p:sp>
        <p:nvSpPr>
          <p:cNvPr id="2" name="TextBox 1"/>
          <p:cNvSpPr txBox="1"/>
          <p:nvPr/>
        </p:nvSpPr>
        <p:spPr>
          <a:xfrm>
            <a:off x="1295400" y="1126331"/>
            <a:ext cx="7467600" cy="3724096"/>
          </a:xfrm>
          <a:prstGeom prst="rect">
            <a:avLst/>
          </a:prstGeom>
          <a:noFill/>
        </p:spPr>
        <p:txBody>
          <a:bodyPr wrap="square" rtlCol="0">
            <a:spAutoFit/>
          </a:bodyPr>
          <a:lstStyle/>
          <a:p>
            <a:r>
              <a:rPr lang="en-US" sz="2000" b="1" u="sng" dirty="0" smtClean="0"/>
              <a:t>Problems with Pair Programming</a:t>
            </a:r>
          </a:p>
          <a:p>
            <a:pPr marL="800100" lvl="1" indent="-342900">
              <a:lnSpc>
                <a:spcPct val="150000"/>
              </a:lnSpc>
              <a:buFont typeface="+mj-lt"/>
              <a:buAutoNum type="arabicPeriod"/>
            </a:pPr>
            <a:r>
              <a:rPr lang="en-US" dirty="0" smtClean="0"/>
              <a:t>Cost Efficiency					79%</a:t>
            </a:r>
          </a:p>
          <a:p>
            <a:pPr marL="800100" lvl="1" indent="-342900">
              <a:lnSpc>
                <a:spcPct val="150000"/>
              </a:lnSpc>
              <a:buFont typeface="+mj-lt"/>
              <a:buAutoNum type="arabicPeriod"/>
            </a:pPr>
            <a:r>
              <a:rPr lang="en-US" dirty="0" smtClean="0"/>
              <a:t>Scheduling</a:t>
            </a:r>
            <a:r>
              <a:rPr lang="en-US" dirty="0"/>
              <a:t>			</a:t>
            </a:r>
            <a:r>
              <a:rPr lang="en-US" dirty="0" smtClean="0"/>
              <a:t>			31%</a:t>
            </a:r>
            <a:endParaRPr lang="en-US" dirty="0"/>
          </a:p>
          <a:p>
            <a:pPr marL="800100" lvl="1" indent="-342900">
              <a:lnSpc>
                <a:spcPct val="150000"/>
              </a:lnSpc>
              <a:buFont typeface="+mj-lt"/>
              <a:buAutoNum type="arabicPeriod"/>
            </a:pPr>
            <a:r>
              <a:rPr lang="en-US" dirty="0" smtClean="0"/>
              <a:t>Personality Clash				25%</a:t>
            </a:r>
          </a:p>
          <a:p>
            <a:pPr marL="800100" lvl="1" indent="-342900">
              <a:lnSpc>
                <a:spcPct val="150000"/>
              </a:lnSpc>
              <a:buFont typeface="+mj-lt"/>
              <a:buAutoNum type="arabicPeriod"/>
            </a:pPr>
            <a:r>
              <a:rPr lang="en-US" dirty="0" smtClean="0"/>
              <a:t>Disagreements					24%</a:t>
            </a:r>
          </a:p>
          <a:p>
            <a:pPr marL="800100" lvl="1" indent="-342900">
              <a:lnSpc>
                <a:spcPct val="150000"/>
              </a:lnSpc>
              <a:buFont typeface="+mj-lt"/>
              <a:buAutoNum type="arabicPeriod"/>
            </a:pPr>
            <a:r>
              <a:rPr lang="en-US" dirty="0" smtClean="0"/>
              <a:t>Skill differences					22%</a:t>
            </a:r>
          </a:p>
          <a:p>
            <a:pPr marL="800100" lvl="1" indent="-342900">
              <a:lnSpc>
                <a:spcPct val="150000"/>
              </a:lnSpc>
              <a:buFont typeface="+mj-lt"/>
              <a:buAutoNum type="arabicPeriod"/>
            </a:pPr>
            <a:r>
              <a:rPr lang="en-US" dirty="0" smtClean="0"/>
              <a:t>Programming style differences	13%</a:t>
            </a:r>
          </a:p>
          <a:p>
            <a:pPr marL="800100" lvl="1" indent="-342900">
              <a:lnSpc>
                <a:spcPct val="150000"/>
              </a:lnSpc>
              <a:buFont typeface="+mj-lt"/>
              <a:buAutoNum type="arabicPeriod"/>
            </a:pPr>
            <a:r>
              <a:rPr lang="en-US" dirty="0" smtClean="0"/>
              <a:t>Hard to find a partner			12%</a:t>
            </a:r>
            <a:endParaRPr lang="en-US" dirty="0"/>
          </a:p>
          <a:p>
            <a:pPr>
              <a:lnSpc>
                <a:spcPct val="150000"/>
              </a:lnSpc>
            </a:pPr>
            <a:r>
              <a:rPr lang="en-US" dirty="0" smtClean="0"/>
              <a:t>Personal Style, Distractions, Communication, Rewarding Talent</a:t>
            </a:r>
          </a:p>
        </p:txBody>
      </p:sp>
    </p:spTree>
    <p:extLst>
      <p:ext uri="{BB962C8B-B14F-4D97-AF65-F5344CB8AC3E}">
        <p14:creationId xmlns:p14="http://schemas.microsoft.com/office/powerpoint/2010/main" val="5973942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b="0" dirty="0" smtClean="0"/>
              <a:t> </a:t>
            </a:r>
            <a:r>
              <a:rPr lang="en-US" sz="2400" b="0" dirty="0"/>
              <a:t>Tips </a:t>
            </a:r>
            <a:r>
              <a:rPr lang="en-US" sz="2400" b="0" dirty="0" smtClean="0"/>
              <a:t>on </a:t>
            </a:r>
            <a:r>
              <a:rPr lang="en-US" sz="2400" b="0" dirty="0"/>
              <a:t>Pair </a:t>
            </a:r>
            <a:r>
              <a:rPr lang="en-US" sz="2400" b="0" dirty="0" smtClean="0"/>
              <a:t>Programming</a:t>
            </a:r>
            <a:endParaRPr lang="en-US" b="0" dirty="0"/>
          </a:p>
        </p:txBody>
      </p:sp>
      <p:sp>
        <p:nvSpPr>
          <p:cNvPr id="4" name="Text Placeholder 3"/>
          <p:cNvSpPr>
            <a:spLocks noGrp="1"/>
          </p:cNvSpPr>
          <p:nvPr>
            <p:ph type="body" sz="quarter" idx="11"/>
          </p:nvPr>
        </p:nvSpPr>
        <p:spPr/>
        <p:txBody>
          <a:bodyPr/>
          <a:lstStyle/>
          <a:p>
            <a:endParaRPr lang="en-US"/>
          </a:p>
        </p:txBody>
      </p:sp>
      <p:sp>
        <p:nvSpPr>
          <p:cNvPr id="5" name="Text Placeholder 1"/>
          <p:cNvSpPr>
            <a:spLocks noGrp="1"/>
          </p:cNvSpPr>
          <p:nvPr>
            <p:ph type="body" sz="quarter" idx="12"/>
          </p:nvPr>
        </p:nvSpPr>
        <p:spPr>
          <a:xfrm>
            <a:off x="215900" y="1278732"/>
            <a:ext cx="8559800" cy="3352800"/>
          </a:xfrm>
        </p:spPr>
        <p:txBody>
          <a:bodyPr>
            <a:normAutofit/>
          </a:bodyPr>
          <a:lstStyle/>
          <a:p>
            <a:pPr marL="342900" indent="-342900">
              <a:lnSpc>
                <a:spcPct val="150000"/>
              </a:lnSpc>
              <a:buFont typeface="+mj-lt"/>
              <a:buAutoNum type="arabicPeriod"/>
            </a:pPr>
            <a:r>
              <a:rPr lang="en-US" sz="2000" dirty="0"/>
              <a:t>Always use with new developers or learning new </a:t>
            </a:r>
            <a:r>
              <a:rPr lang="en-US" sz="2000" dirty="0" smtClean="0"/>
              <a:t>technology</a:t>
            </a:r>
          </a:p>
          <a:p>
            <a:pPr marL="573088" lvl="1" indent="-342900">
              <a:lnSpc>
                <a:spcPct val="150000"/>
              </a:lnSpc>
              <a:buFont typeface="+mj-lt"/>
              <a:buAutoNum type="alphaUcPeriod"/>
            </a:pPr>
            <a:r>
              <a:rPr lang="en-US" dirty="0"/>
              <a:t>Try this </a:t>
            </a:r>
            <a:r>
              <a:rPr lang="en-US" dirty="0" smtClean="0"/>
              <a:t>with </a:t>
            </a:r>
            <a:r>
              <a:rPr lang="en-US" dirty="0"/>
              <a:t>your next training </a:t>
            </a:r>
            <a:r>
              <a:rPr lang="en-US" dirty="0" smtClean="0"/>
              <a:t>program</a:t>
            </a:r>
            <a:endParaRPr lang="en-US" dirty="0"/>
          </a:p>
          <a:p>
            <a:pPr marL="342900" indent="-342900">
              <a:lnSpc>
                <a:spcPct val="150000"/>
              </a:lnSpc>
              <a:buFont typeface="+mj-lt"/>
              <a:buAutoNum type="arabicPeriod"/>
            </a:pPr>
            <a:r>
              <a:rPr lang="en-US" sz="2000" dirty="0" smtClean="0"/>
              <a:t>Always use on complex areas of the system</a:t>
            </a:r>
          </a:p>
          <a:p>
            <a:pPr marL="342900" indent="-342900">
              <a:lnSpc>
                <a:spcPct val="150000"/>
              </a:lnSpc>
              <a:buFont typeface="+mj-lt"/>
              <a:buAutoNum type="arabicPeriod"/>
            </a:pPr>
            <a:r>
              <a:rPr lang="en-US" sz="2000" dirty="0" smtClean="0"/>
              <a:t>Take a class on effective pair programming techniques</a:t>
            </a:r>
          </a:p>
          <a:p>
            <a:pPr marL="573088" lvl="1" indent="-342900">
              <a:lnSpc>
                <a:spcPct val="150000"/>
              </a:lnSpc>
              <a:buFont typeface="+mj-lt"/>
              <a:buAutoNum type="alphaUcPeriod"/>
            </a:pPr>
            <a:r>
              <a:rPr lang="en-US" dirty="0" smtClean="0"/>
              <a:t>Driver / Navigator roles</a:t>
            </a:r>
          </a:p>
          <a:p>
            <a:pPr marL="573088" lvl="1" indent="-342900">
              <a:lnSpc>
                <a:spcPct val="150000"/>
              </a:lnSpc>
              <a:buFont typeface="+mj-lt"/>
              <a:buAutoNum type="alphaUcPeriod"/>
            </a:pPr>
            <a:r>
              <a:rPr lang="en-US" dirty="0" smtClean="0"/>
              <a:t>Time boxing and switching roles regularly</a:t>
            </a:r>
          </a:p>
        </p:txBody>
      </p:sp>
    </p:spTree>
    <p:extLst>
      <p:ext uri="{BB962C8B-B14F-4D97-AF65-F5344CB8AC3E}">
        <p14:creationId xmlns:p14="http://schemas.microsoft.com/office/powerpoint/2010/main" val="38575091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03200" y="1320666"/>
            <a:ext cx="8737600" cy="567666"/>
          </a:xfrm>
        </p:spPr>
        <p:txBody>
          <a:bodyPr/>
          <a:lstStyle/>
          <a:p>
            <a:r>
              <a:rPr lang="en-US" sz="2000" dirty="0" smtClean="0"/>
              <a:t>Please identify your </a:t>
            </a:r>
            <a:r>
              <a:rPr lang="en-US" sz="2000" dirty="0" smtClean="0"/>
              <a:t>experience with</a:t>
            </a:r>
            <a:r>
              <a:rPr lang="en-US" sz="2000" dirty="0" smtClean="0"/>
              <a:t> </a:t>
            </a:r>
            <a:r>
              <a:rPr lang="en-US" sz="2000" dirty="0" smtClean="0"/>
              <a:t>Pair </a:t>
            </a:r>
            <a:r>
              <a:rPr lang="en-US" sz="2000" dirty="0" smtClean="0"/>
              <a:t>Programming</a:t>
            </a:r>
            <a:endParaRPr lang="en-US" sz="2000" dirty="0" smtClean="0"/>
          </a:p>
        </p:txBody>
      </p:sp>
      <p:sp>
        <p:nvSpPr>
          <p:cNvPr id="3" name="Title 2"/>
          <p:cNvSpPr>
            <a:spLocks noGrp="1"/>
          </p:cNvSpPr>
          <p:nvPr>
            <p:ph type="title"/>
          </p:nvPr>
        </p:nvSpPr>
        <p:spPr/>
        <p:txBody>
          <a:bodyPr/>
          <a:lstStyle/>
          <a:p>
            <a:r>
              <a:rPr lang="en-US" dirty="0" smtClean="0"/>
              <a:t>Survey of Audience</a:t>
            </a:r>
            <a:endParaRPr lang="en-US" dirty="0"/>
          </a:p>
        </p:txBody>
      </p:sp>
      <p:sp>
        <p:nvSpPr>
          <p:cNvPr id="4" name="Text Placeholder 3"/>
          <p:cNvSpPr>
            <a:spLocks noGrp="1"/>
          </p:cNvSpPr>
          <p:nvPr>
            <p:ph type="body" sz="quarter" idx="11"/>
          </p:nvPr>
        </p:nvSpPr>
        <p:spPr/>
        <p:txBody>
          <a:bodyPr/>
          <a:lstStyle/>
          <a:p>
            <a:endParaRPr lang="en-US"/>
          </a:p>
        </p:txBody>
      </p:sp>
      <p:sp>
        <p:nvSpPr>
          <p:cNvPr id="5" name="TextBox 4"/>
          <p:cNvSpPr txBox="1"/>
          <p:nvPr/>
        </p:nvSpPr>
        <p:spPr>
          <a:xfrm rot="16200000">
            <a:off x="-37148" y="2737247"/>
            <a:ext cx="1152763" cy="369332"/>
          </a:xfrm>
          <a:prstGeom prst="rect">
            <a:avLst/>
          </a:prstGeom>
          <a:noFill/>
        </p:spPr>
        <p:txBody>
          <a:bodyPr wrap="square" rtlCol="0">
            <a:spAutoFit/>
          </a:bodyPr>
          <a:lstStyle/>
          <a:p>
            <a:pPr algn="ctr"/>
            <a:r>
              <a:rPr lang="en-US" dirty="0" smtClean="0"/>
              <a:t>Novice</a:t>
            </a:r>
            <a:endParaRPr lang="en-US" dirty="0"/>
          </a:p>
        </p:txBody>
      </p:sp>
      <p:sp>
        <p:nvSpPr>
          <p:cNvPr id="6" name="TextBox 5"/>
          <p:cNvSpPr txBox="1"/>
          <p:nvPr/>
        </p:nvSpPr>
        <p:spPr>
          <a:xfrm rot="5400000">
            <a:off x="8033266" y="2737247"/>
            <a:ext cx="1219202" cy="369332"/>
          </a:xfrm>
          <a:prstGeom prst="rect">
            <a:avLst/>
          </a:prstGeom>
          <a:noFill/>
        </p:spPr>
        <p:txBody>
          <a:bodyPr wrap="square" rtlCol="0">
            <a:spAutoFit/>
          </a:bodyPr>
          <a:lstStyle/>
          <a:p>
            <a:pPr algn="ctr"/>
            <a:r>
              <a:rPr lang="en-US" dirty="0" smtClean="0"/>
              <a:t>Expert</a:t>
            </a:r>
            <a:endParaRPr lang="en-US" dirty="0"/>
          </a:p>
        </p:txBody>
      </p:sp>
    </p:spTree>
    <p:extLst>
      <p:ext uri="{BB962C8B-B14F-4D97-AF65-F5344CB8AC3E}">
        <p14:creationId xmlns:p14="http://schemas.microsoft.com/office/powerpoint/2010/main" val="28560180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algn="ctr"/>
            <a:r>
              <a:rPr lang="en-US" sz="2400" b="1" dirty="0" smtClean="0"/>
              <a:t>How well is your team working together?</a:t>
            </a:r>
          </a:p>
          <a:p>
            <a:pPr algn="ctr"/>
            <a:r>
              <a:rPr lang="en-US" sz="2000" dirty="0" smtClean="0"/>
              <a:t>Are you having effective code reviews?</a:t>
            </a:r>
          </a:p>
          <a:p>
            <a:pPr algn="ctr"/>
            <a:r>
              <a:rPr lang="en-US" sz="2000" dirty="0" smtClean="0"/>
              <a:t>Are you slicing your stories as thinly as possible?</a:t>
            </a:r>
          </a:p>
          <a:p>
            <a:pPr algn="ctr"/>
            <a:r>
              <a:rPr lang="en-US" sz="2000" dirty="0" smtClean="0"/>
              <a:t>Are you having mini design sessions with each story?</a:t>
            </a:r>
          </a:p>
          <a:p>
            <a:pPr algn="ctr"/>
            <a:r>
              <a:rPr lang="en-US" sz="2000" dirty="0" smtClean="0"/>
              <a:t>Are you swarming stories?</a:t>
            </a:r>
          </a:p>
          <a:p>
            <a:pPr algn="ctr"/>
            <a:r>
              <a:rPr lang="en-US" sz="2000" dirty="0" smtClean="0"/>
              <a:t>Are you pair programming?</a:t>
            </a:r>
            <a:endParaRPr lang="en-US" sz="2000" dirty="0"/>
          </a:p>
        </p:txBody>
      </p:sp>
      <p:sp>
        <p:nvSpPr>
          <p:cNvPr id="3" name="Title 2"/>
          <p:cNvSpPr>
            <a:spLocks noGrp="1"/>
          </p:cNvSpPr>
          <p:nvPr>
            <p:ph type="title"/>
          </p:nvPr>
        </p:nvSpPr>
        <p:spPr/>
        <p:txBody>
          <a:bodyPr/>
          <a:lstStyle/>
          <a:p>
            <a:r>
              <a:rPr lang="en-US" dirty="0" smtClean="0"/>
              <a:t>Questions?</a:t>
            </a:r>
            <a:endParaRPr lang="en-US" dirty="0"/>
          </a:p>
        </p:txBody>
      </p:sp>
      <p:sp>
        <p:nvSpPr>
          <p:cNvPr id="4" name="Text Placeholder 3"/>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77246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03200" y="1320666"/>
            <a:ext cx="8737600" cy="643866"/>
          </a:xfrm>
        </p:spPr>
        <p:txBody>
          <a:bodyPr>
            <a:normAutofit/>
          </a:bodyPr>
          <a:lstStyle/>
          <a:p>
            <a:r>
              <a:rPr lang="en-US" sz="2000" dirty="0" smtClean="0"/>
              <a:t>Please identify how you </a:t>
            </a:r>
            <a:r>
              <a:rPr lang="en-US" sz="2000" dirty="0"/>
              <a:t>learn the </a:t>
            </a:r>
            <a:r>
              <a:rPr lang="en-US" sz="2000" dirty="0" smtClean="0"/>
              <a:t>best</a:t>
            </a:r>
            <a:endParaRPr lang="en-US" sz="2000" dirty="0"/>
          </a:p>
        </p:txBody>
      </p:sp>
      <p:sp>
        <p:nvSpPr>
          <p:cNvPr id="3" name="Title 2"/>
          <p:cNvSpPr>
            <a:spLocks noGrp="1"/>
          </p:cNvSpPr>
          <p:nvPr>
            <p:ph type="title"/>
          </p:nvPr>
        </p:nvSpPr>
        <p:spPr/>
        <p:txBody>
          <a:bodyPr/>
          <a:lstStyle/>
          <a:p>
            <a:r>
              <a:rPr lang="en-US" dirty="0" smtClean="0"/>
              <a:t>Survey</a:t>
            </a:r>
            <a:r>
              <a:rPr lang="en-US" dirty="0"/>
              <a:t> </a:t>
            </a:r>
            <a:r>
              <a:rPr lang="en-US" dirty="0" smtClean="0"/>
              <a:t>of Audience</a:t>
            </a:r>
            <a:endParaRPr lang="en-US" dirty="0"/>
          </a:p>
        </p:txBody>
      </p:sp>
      <p:sp>
        <p:nvSpPr>
          <p:cNvPr id="4" name="Text Placeholder 3"/>
          <p:cNvSpPr>
            <a:spLocks noGrp="1"/>
          </p:cNvSpPr>
          <p:nvPr>
            <p:ph type="body" sz="quarter" idx="11"/>
          </p:nvPr>
        </p:nvSpPr>
        <p:spPr/>
        <p:txBody>
          <a:bodyPr/>
          <a:lstStyle/>
          <a:p>
            <a:endParaRPr lang="en-US"/>
          </a:p>
        </p:txBody>
      </p:sp>
      <p:sp>
        <p:nvSpPr>
          <p:cNvPr id="5" name="TextBox 4"/>
          <p:cNvSpPr txBox="1"/>
          <p:nvPr/>
        </p:nvSpPr>
        <p:spPr>
          <a:xfrm rot="16200000">
            <a:off x="-151449" y="2610475"/>
            <a:ext cx="1457565" cy="646331"/>
          </a:xfrm>
          <a:prstGeom prst="rect">
            <a:avLst/>
          </a:prstGeom>
          <a:noFill/>
        </p:spPr>
        <p:txBody>
          <a:bodyPr wrap="square" rtlCol="0">
            <a:spAutoFit/>
          </a:bodyPr>
          <a:lstStyle/>
          <a:p>
            <a:pPr algn="ctr"/>
            <a:r>
              <a:rPr lang="en-US" dirty="0" smtClean="0"/>
              <a:t>Self Learning</a:t>
            </a:r>
            <a:endParaRPr lang="en-US" dirty="0"/>
          </a:p>
        </p:txBody>
      </p:sp>
      <p:sp>
        <p:nvSpPr>
          <p:cNvPr id="6" name="TextBox 5"/>
          <p:cNvSpPr txBox="1"/>
          <p:nvPr/>
        </p:nvSpPr>
        <p:spPr>
          <a:xfrm rot="5400000">
            <a:off x="7902357" y="2748975"/>
            <a:ext cx="1481020" cy="369332"/>
          </a:xfrm>
          <a:prstGeom prst="rect">
            <a:avLst/>
          </a:prstGeom>
          <a:noFill/>
        </p:spPr>
        <p:txBody>
          <a:bodyPr wrap="square" rtlCol="0">
            <a:spAutoFit/>
          </a:bodyPr>
          <a:lstStyle/>
          <a:p>
            <a:pPr algn="ctr"/>
            <a:r>
              <a:rPr lang="en-US" dirty="0" smtClean="0"/>
              <a:t>Mentoring</a:t>
            </a:r>
            <a:endParaRPr lang="en-US" dirty="0"/>
          </a:p>
        </p:txBody>
      </p:sp>
    </p:spTree>
    <p:extLst>
      <p:ext uri="{BB962C8B-B14F-4D97-AF65-F5344CB8AC3E}">
        <p14:creationId xmlns:p14="http://schemas.microsoft.com/office/powerpoint/2010/main" val="7085428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My Background</a:t>
            </a:r>
            <a:endParaRPr lang="en-US" dirty="0"/>
          </a:p>
        </p:txBody>
      </p:sp>
      <p:sp>
        <p:nvSpPr>
          <p:cNvPr id="4" name="Text Placeholder 3"/>
          <p:cNvSpPr>
            <a:spLocks noGrp="1"/>
          </p:cNvSpPr>
          <p:nvPr>
            <p:ph type="body" sz="quarter" idx="11"/>
          </p:nvPr>
        </p:nvSpPr>
        <p:spPr/>
        <p:txBody>
          <a:bodyPr/>
          <a:lstStyle/>
          <a:p>
            <a:endParaRPr lang="en-US"/>
          </a:p>
        </p:txBody>
      </p:sp>
      <p:pic>
        <p:nvPicPr>
          <p:cNvPr id="1028" name="Picture 4" descr="http://cdn.afterdawn.com/v3/news/original/atm.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799" y="1241745"/>
            <a:ext cx="2163146" cy="2163147"/>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6" descr="data:image/jpeg;base64,/9j/4AAQSkZJRgABAQAAAQABAAD/2wCEAAkGBxQTEhUUExQWFhQWGBgaGBgYFxgcGxsXGBgWFxgeGB8cHSggGhwlHBcdITEhJSkrLi4uFx8zODMsNygtLisBCgoKDg0OGxAQGywkICQsLC0sLCwsLCwsLCwsLCwsLCwsLCwsLCwsLCwsLCwsLCwsLCwsLCwsLCwsLCwsLCwsLP/AABEIAOQAyAMBIgACEQEDEQH/xAAcAAABBQEBAQAAAAAAAAAAAAAFAgMEBgcAAQj/xAA/EAABAgQDBQUGBQMDBAMAAAABAhEAAwQhEjFBBQZRYXETIjKBkUKhscHR8AcUUnLhI2LxM4KyFVPC0hYkQ//EABkBAAMBAQEAAAAAAAAAAAAAAAECAwAEBf/EACYRAAICAgIBBAMBAQEAAAAAAAABAhEDIRIxQQQiUWETMnHwkRT/2gAMAwEAAhEDEQA/AMhWfv4w5ITY8TDSU4i2nyiUP8Qg67PJUh3Ogz5k5CGSCpXMwTqUiWjCcxnzUc/TL1iJRIzVqcvnBTM1snUydNBlBGgBJKhmXRLct+8v0tEFKTZKfEosIN0iQAyQSGwIOEKyNzm988jkIlJ0USPZi8KHwgIZnyKSBc2PCKuhfaTCs5aDloIn7wVjgS09ObdWe5+EQ5ctg0HHHXIE3uhwiPJUtk4/1d1HzPl84UmUVEITmr4RMnB3KQChIwDpx8z8IdaAQcHDIfH5Fo6cqzE6F4mzJbAN6wzT0ypsxMtAda1BKRzNhBcjKOzT9w/w7Etcupm1AWCh0pQkskq/ue+mgjR1UqBk3r/ECt0tjqp6WXKWtKlAXyIHIX0gz2Fs/wDkPmYpBUt9iTdjKpJ0VbhY/KEmQW094+BMO4PtwfoY7FxLffOGtiUQZlOMw4PK/wBDHiQrQ4gOBdvLMQRUoGxbzsfLQx4qmFr30f5GDZuiAJzG4L6tn6ZwxV0EiellJQvqEvxu4Y+6CK5RT4g/W49Rce+BW16xEmUuaoeBJKciMWgfO5aDSZrZkv4lVCU1C5aCDkklmyDl73zaE7nbqzpzFIbGCp2ySnjzL5RX5aVVVT3i+JTqPm6iepj6L3Yoky5SEBmKQx49I5q92i962ZId36imS82UoPcqHeHmREf8xhBVw+OkbyuS2WXL7vFf2rutTT7qlgKBfEjulxxGR9IWeO2aM1RmEhGHBLLdz+pNPGYrwjy+Qjos20dx5oCuzV2oKnJDBT6AjkI6EeP+huzDZKGHX4RNo0XKjkj/AJHL6wwBEms7iQjhdX7j9MoqxSNVKxKCRfrEuSjKIlGjXjYfOJyUEkJTmSwjfQFvZIpbArNn7qWz/uI8omLmhIxgJAbC5Tw1sbKERVkEsnwpsn5nzMQ9pYglNiBMuOaQWtxvCNXodOtkaWStZWfvhEkXjxMtg3D4mHpEgrUEDM/CKv4Jol7MlgDGqxW6UdNT98Ye7QBQFmT4WGvC14j1SwpQA8KRhT8z5mFU4Z1aJy/cft4Vjpia1QFrBs+HP6Rbfwq3dE6b+amt2aFMm5BxhiCGzAyirUNB+ZVgRMZZ0KFHpcPrxja91l09LTS5KgcSR3mQQMR8TZ6xkrY/CVWkWjDLORQfSHex4e4wNp9rUxsJgSf7gQPfaJxlHMMRxSW/zFrISi49oSZYJ5x6pB0ju20PoR9vCjMTm7CCLRGmIAzDdMvMZQkpI8LEcAPik/KJqb3DEcoaVIB5GCAiy55vmGzIuPP2hGa/jJtzCmVISU3BWojU5IH/ACMaPWzuzSpczwIBUVDMAXOV4+fdo1prK1a5lx3lEG7DQeQaFk6jY0VbLV+Ge5ap0oVBIwqWAUkXMtL+8q9wjZpwyDBgGHLoYr25FCuXSywBgsCUEORqkHm0WNK1fxrAiqDKSZ0sqTlcc7++OLE5MeI+3hQmB/CxhxSm5+UZ77FIsyRdxn+pNj58fOOiUlL3FjyjyNQdnylTyTiGQa4JyfSItRLmYglQuSe9mD55GC8yupF5drJwuR4VBy2fK3KGahKUhKysLS+ctQ10UDcdYgnsrKJHQjQdBEynDJK8iXSn/wAjEmiMog9mRiNv7m4AE2fiC/SPaumLgJDpSGZsuLjMQeSBTEbuzgmclcxHaS3IWhwFYSGdD5qGY6Rp8/ZVNNp0oSBOlJJWk93GlRzfCQx4sNIyg05QARd3seAt7z8I7Zm1pklRwKAxeycn6xooa6LFXbnm5pyVD9Cwy/LRXugXKplSkKUtJTMV3UhQIIHtFj93gps7fiYg4Z0sKHQv5H/MW2g2hSVgwqKV/wBqmxB/0mG/o7xpq4v/AH8MxSIVtGfgaWNPF1OcX+p3JlhWKRMUDoiYHD6MQHtwvFF21sefTzMU2WoIey2dJbPvCz8jAaEov/4OUcxKpqkgBJSkLUSzkElIHHM+6NErtnhbkg4uIIf+YyfYO8M2nDSilUtVyk3B9MouUveMVMpKkqMtQPVL6gnNrZmLRikrRNSfJboKTNloJyWk8xb3i8KolTpB7hxJ1Sbe45QOp94Zgsq4639DaCdLtmWuxbpl9+TwbTOuTzRVSVosdLUiYlwk8xqD016x4qmSrKxiFT4D4VFBh8KWnxB08R9P8QOjidN6PFylDjbVJv5jWFIqHsfvyh2TUhXA8tfrCp0pKh9/GNYDNfxk3mMiQinQQVzXUviJSW/5Kt5GKB+G2xlzpwWAC5e+oSQVe8gRA/ETaSqmvmFLkYgiWOIScKfVTn0i77vShTolmQsY5RIdgRi9rqHjdugvSNmk04SkBsvvOPVSRFQ2bvoSWqE4T+tPh8xmPfFrTUOLEEcj9iNTQlpi+z5+UNqRyPUGBldt9EtZQqWpwxIIaxyI0MSqTaUuZ4FA/wBpLH0PygD/AI5VyrRKQOB9Y6PUzgc7GOjC2fLe7e0KaX2iaiWVoXhvqnC7ga3fMcICKWSACA41EShs9alYZfeN2FtPdB6h2MfyS1TKcY3UULxhKwbAApLHC4PF45ucV2zp4t6KskHTPlnF+mbKSigFSio7QCWkzEnCplqOEplqHhUOBeKHNQUllApUNCGibsKh7ecmSFiWF5qOVgSHDjFfIQ4qJsmuQpgS9gL2LDLk8B6lIxkA4vvlEnbWy1003slkEsFOOCrh3yPKIkqZhLjPnBqgfQuXUKHMcDcQU2dTKmIVNlomJEtgpaUqUlJOWIi6XbWB06aFsbJOvOLhuJvmmiQqTNk4pK5gWpcs998mINinkGPrDIyol7A34nIGCentkZJPteStYu1JvBTTkHvhKWdSJw9eR8oxnbG1TNqZ05HcEyYpQSLAJJ7obLICE/8AV14cJCb+0xdtWuz84KkgSbHtrbWT+aWqlBlyiXwFiAcjbQQ/Q7ZYlyqWTmpD/B8og02zMZVgIbNL/A8CIj1EhSFYVBjAtpi0n2XKjrpgDy5mNPI4vUG4gvRbwA+MNzFx9RGc0mPGkS37RRAThzKiWA9Y0va+59XIJdKarCHUqV3ZqbB7Gy2fTiLXh1Uuy+PJkh10XjdnbSJqRLWUn9CnAfkDxiwrSUeEkP7KvkcowairAXVImYiA+Hwr9MleUXfYH4hMhKJ4xEsBZlHS2ioZISbjN319GhIXqUtzaA2+e3vy9KtQU0xQwoyzOfVhE3Zu15E4gS5gCh7Ku6odUnMRmf4u7XC54lBmlpYtkFFirzsIKRFmZkL7XtEM6SFB+RDCD+z9tLplEBKV4y60qUwfiFDwm/BuUN7FokqRjUoglTgFgMIFiSeZPrA6pnOtXB7RLl76Q/H22y7K2/KmBkqKFgghE1nLF2BHdWOhiy0m+xSG7NSZgDgDwKPncRjjP0idSbZnSj3VW/SoOn6iKqZPiavN3vTOIMxGEgMSkuM/dEuWpK7oIPAg3jNpG25MxsbyVn2vZPnl6wRlTZksulVuKbv1GUNSZ04vUcFxZo9Ltucix/qJGis/Ix0VGh3lBtMHmH94zEdC8Sz/AAS26A1RuopRBQqWpH7cvQsYF1W7qgTikgtqCbwbpZWHLu9CR8II/n1J9oK5KF/UR4aySXTGcE+0Z5P2XLBYhSTwPygXLk/1cICTmO+LecapNmSZt1SQVDV0v/tOcVCfsZK6tSsQlynHjdza7NbPnHTiyt3fwTnBaoC1dOrxTEl7d4KKraeJ7DrA0j0i9ndGYpX9ObL7NuZv5GI8zdKaQqye6WDukqsLp5Xh454rtiSxspgBZ7ecXSprqBdDh7MoqJcpKUHCUqVMe6sQssM9jFa2ts8yVYVJKSQ9y/pCqKlSqWpze2vW0W565IRJrRCEwHxDzH0hcimKnwsYYTLUpQCbk5Ax6uUtJuCD96iKWvIn8HWKTcEH0iQmqcjGDM0Adj6teOk1GJLLUk3sFZgcj95QvZalSZyZwlhaZawoJJdJILgKYuz6wLS6Ct9k1NMunnJVLK5M+WXCZqcKgRwCheLTU/ibUmROlzZKRUTEYO3QVJZJ8ToNgSNRaI+/G+SKulCOxUmcqbiWZgBwIAdpauBV0tFMp9oKTYstP6VOfQ5iH0F3HoZTo2mTadINbM3imSl41JRNLM6rKH7VDI9QYHTezWQZbpVqlRGfJRYEdbxNq93J8sA4Qtw5Ccx5a9RGUX2hLXktcreulUO8lQIDgKAz4AjWKxtuYZqtB2igLaA536awFCrw8JhwlJyOn04Q3PwxeJqWyKekEpUioSRc4Zo0ToHGXnaBO2/w7UE9pSK7VHAXPk3i8oC0O8wwhM1LKFsabggZEjMHi1ukGtjb1zJNkgqSSSMNwxLixsR6GDUX0ZSa0ykVNOuWrCtJSRoQRCqOSqatMuWCpayEpSNSbCNSl70UdYnBXSQlX60OW/8AJPvgPs/Z4palNTQzEKwvhE5GIXz8JDW1DQGqK44c3oJbX/CiZKSBTz0zF4QVypjAEm3dOWbgPeM+re3pJhQUrkqT4parp9NB0jY0fiJJQFLqpS5U1IKgB35cxYDJCFAd1r2LeIxiu1tqTKmcudNLrWSTwHIchlGT0aca7WwlI25LX/qpwH9ScvPh5x5AFQjoPJk+JeKVZOcSV++K7QbbTcTDhVh7oOpfjBCRVmZiw3ID9OfCPGlikuz0IyT6JkoOXBhO0ZOIPHUJAABhO1dopSksQ8Kr5aC6ojUslWaVqQeRtBCXtmolFlKRNHvisy6xRF83tEiUjFx5njF2vkl/CXvXOTVpl4JWCYFXVphIObaPEnZG56FSgDUJKiRiCRwNme/uiGZ4RZo8/NjixhuXt4rQK3bK3RSP/sJQ2IiYpLcWJEFpGwjiUZgIzZNxBKhMynJXKwqKi5JAdzzIg1I3tJtPlebQ2Ryl+gIVH9kV2ZRSCQAjJHef9TnLyiJM2Gg+AlPm8XWVKoJz4f6ajqkkXPIuI9Vuoc5U1KhwVn6iJpyiu2M6ZTFUU9CDhmBbX7zMAAXDEF/XSAu0ETHTjQlDi2EABQ42MaFXbGnIQXlk2N094Zcop+8aWEhwQcKhfqmHxZG51/uhZx9oDlS1KOFKSTwAeDewKipJVLQtRSkXSo2GbC9x0EFdxvBN/cPhB0JGbBzmePB4OX1Lg3FIEMSkrM+nDtST3Xe5GfpaGMJGefyhtYsp/vODaqasSkFSEzUsGslVmtkyo6JSrsio2ebpbNRU1cmTNmJly1K76lEJ7ouQH1OQjRt7dz6WTJmVEpSqUoClYQorQS4wpwkukl2scwbWjMJs+WbTZCkdCfgqJc2rMyQmT+amdhidKJr4cSbWJGj5PBWRLwOvgbkbZ/7qX/uTY/zBOkq3vKW/LI+YNjFdn0C0h2Ck8UEKHuvEZKyMixEUjkvrZKnFl+kbXfuzEgjW3xB+UMVu66Jl5Ly1fpU7HpwitSNrKZl94cdR0MGaLbk42TOISMhqOhzbzhqTLfndVNWBKyimSFYZqCg8xYjkcjHRczvCpaFS6iWmekhhiYEHR7X+MdBcV8nPy+ijIld0uO+lwx4cOsP0tSuWHlrYEMoFmY6QW2Vs2l766ypDhZGFBUSripwHYkm4zaBVdMldpMEkEyCruEuC3PEXz4xJxQ6k0FdnbXTjSJxwoNiQ7Nx4iEz6NMzwL6OXHrAilkkoJPiGQezc4TTzVC6SU8WD+6JPCu0WWa/22T5tHNlkBSSHyJFm4jlBoowoAHCIP/yJaghM1IZIwgjg/tDQ9IJ7MkiqJShYFiXzFo5skZFI0+gXNMQisFWTtzh+tkTALDEOXz1iDT5uQfhDRWhZPZYqRRUiwj2TNKSxHrEeVW4U5i8NzZgOrmEoawzM2fLVfDhPFNjCEqmSry5thoqPKUOHgdPqMaiEAsIEZSvsLSLLQ7zzgO8MQ5XgHv8A1v5kU5SliFKBsfaws/K0SKROEZ+kOFLjkIaOVJ3Qrha7Ju5265lJmdpNQcTEBByZ3uWfOCVRsJY8BC+Qd/p74A0dTgXhOLleLfQzZhS6V9AQ8Jl4SdthjyjpGHThdY4E/ExptAQZUv8AYn4CKxI2ABUTkVSyhBVi7rd51KIufCzxo9JT0pQlIPhAALsWFg7WMXzLklWyeN03YCmUyVBlAEcw8Davd2SsAYWAdsJIAfO2Xui3zdhv/prtz/iIc3Zk1HsEjiljHOk11oq2n2USo3RKby5hB5/UQJqdg1Cb4MY4pIP8xoqs72MdhEOs2RCvHFmVTZak+JJT1BHxh6iSCoAqKeDAm/lGmTKZKsw/W8QFbClYwtKcCxkpBKSD5Wiq9Tr3L/gn4fhld2c+MHtEzEcAoOPI3joRtLdtKbpWXfW/vEeQJ8cm+RkpR0kQTSqPs58Le7SEflrpT3nOgGb5MIPbX2LNp/F4TksF/XgYhbOJlzZc3EHlqCvLUejx1qSe0SUd0yTQbn1Uwg4eyTxWQD6XPqIIU25dR26ghONAZ5qiEo71zmcxyeNEWp4qG9+z6ieuWiSVlJSp0hRCAQQxWxYZ9bRRHVl9Oow9vZRNqUxlTSLC6gQ4LEFjCpstcvCvHgzwlFjfMk8+EaBu9uFJEtRrADMIOFlOlLhgbNiV1LWgbvNsall05QmcFzgRZ0uRcWSMtNYXjo5HcXTK3RbTUlnBU7MzPzd4PUEumqJc1Si0xAtfCdXce1duMVTZ6LhJzY5jXTl6w3PSlKsJBxA2J+L6RB4V2UjlfTDtRsc5oLjgbGIiZZSe8G8oTT7SmIDeNLHxG9ucWDdavpZqlInqSl090LLd59Dk7ROUGi1wb0RJ9cbS0Dva8odlS2t6xLo6NCXUBdXPLpESekg5RztNaHcWuySltDE1CRhA4wIQsPC6ista0JxtmsdnpBmBjlFn2JUWIil0tQftos+wVurlAzL2miS9v0yVyy6QVAO7XaK7svCWAdOjxcZ6XSeJyiiyApKyOBhcM3xaNKKstKqaqlXSMY/tN/rC6feUpLTApJ5j6Xg3s2YVSwo5mJM6mStkqSFDmAYePqpdSVivGvAPlbRkzRcJV7/5EcdmSV+F0nkfkYYrN25BdSXltwNvf9YDUqZ/eMomYkFr69Hv74vGeKX0I1NfYVm7EWPCQrrYxEm0q0eJJHw90dT7wLQWmJUn75wWpNuS1+0OmXuMN+G/1dg512UXaqXDc49jQZtFIm+JCT5MfUNHkS/HJDqcQTOkggpIBBzSbg9Iq22N01YSqnLpu6Ce95E/AxYaHaYUyZljodD9DE9cvX3/AFg45uPQJRvsgJ3gp5EpCFqM6cEhKhLcISoAAusgP/tgzsKsE2QhYABIZTfqFj984C7Q2KmcXHcmaKDX68fjCt1pKqYTk1K0S5QKVBalWJUCCAPEbJByjux5FIeGSSk+b0FttU/ayVo/Ukt1zHvjOqPd+omgdkhg91LsL8P8Rbtp77SBiRITjJBHaLxJF7OkAP8ACC+wNodtTS1hnZlNliT3S3p74t3ozUM0v4VXaW6qJFMVg4poKSpZybJgODl+MUfaICk54lvwPoI2etp+0lrR+pJHmRb3xndXuhVS6SZUzUiUlABwqDrVdjYHujW/pGaI58ajJUVygkBZwqcWzyyzaI87DLdJQzO2r9Y3HYGxqFFMlPZETJ0tJmkupYJSD4i4SeQgHv3u5SCimqlS0ImowqClLJWRi7wdR1HCF4pohtdme7OrloSyCCC1lElunCCdFtyUH7TuE6m6T0MVmnV3kpcM7PmL/G8TZtKmSrvkrJF1aDkBE3BPbKRyuL0XnbOy5IlS5qHGPVJBB7qSSPMxV59Co+E4uWsQKefcBClBIyAPd9Mn5xNl7SGLCpJTwOfq0Qlid3Er+VPsRJSUliCDFu3VSVEwNkzZa5YLpmDq/wDIg3X0C6WX3SO9hDlwQVJxN6axzZscnEtFUK27thKO7LurJ9BFakKiBXKWD3gRzzfzh6j5XhYY1FaFcrZo+7rmWAdIKpyJiBu0P6A4mPN46/sUpQi8xXhHzjkpt6HBe26pU5Yp5R175iTULRIlhskhhzMObH2b2KSpfiN1n5RXdq1PbrP6RkIoly14N9g1dSpaySXeJCJAOYbpEimoQBzjpklXGOjl8E6PZCpif9OYeh/m0dCqKUcQjoP/AKJR1ZvxxfggN/j6QV2btNrLJKdDqOvEQMEKA1hUMWwAEWuDw+UMVFMmYkpmJC0niLj74wIoa1UvJynVPD9vAwdkqxjEk2PD56xWLJtFJ2vu2qW6pXeRckZqHXlBv8LkLWaiUCMKcExycseJJ/4AweQSl8OuYt7oA7V2CJgUqQTKWrxAOkK5Lb/EdUMvhiJOD5RLVUb00VMSlJVPmD/thwD+490eTxGptqf9SkqM1OCWJhSZIJuUFxjVmQbFgw6xlpoVSyUrSQoZvy4cRziz/h3UFM2fKVktKZieqSUq9xT6R0WbC+WT3F6xNYBmjId4KbDVTUsVHGcIufFcAcc8hGx0tAuYbBhxPy4wudIoKOYZ05UoTmHeWxWALd0XKfK8Fj+pcWqXZk27O7cypmzkeCZKllXZqTdSrYQNAXbPiIsEz8O6qbLKpqpSFWwSsRJFi+JQDAkta+t482PvVTy6upqsK1LmkiWAzBDuSXOZLehj2r/E6YVESpSX4qJN/JngI4zNJZw3D2Nx1h0pmTQcIKi4DCwu5c+kSKqWCVKUsuoklIZg5duQD2EP7GmplgqKyHBcHKxt5wK2Fy1QPptnrT/+jTBnhNhy5xZJ+81RMlJlz2WQt8YYK8OEPkCAOQ84D7e2dMllMxUuZKEwBSQtJSS/DnyiHTzdTcm0JKN2NGTXTLFKnBykKBaxDg/5h5GDUN0+kVkVEsFKmJvdOXW/s9RDaNsrBKQ8wOeoHAHMtxMc8sGtFY5fk2fdfaUgobtACBkbEtw0iTQ7MUucqqmgh/8ASSdBoYz3cyqlqnyzMZCSFN2gDEsQBe2Z1i17f25Mo5ksSboUkqKC5TmQMDu2vpHLL0skm0XUk9j281ffsJdz7TfCBJpcPd9rU84XsjaEgqWtSlCaod3GzBRz73Hg8OYSC51109dYjTjoZHsqUwj2YlxHGZHsmoSVBKbk6/SNvsI5SysAJOvwjonrkAjD+r4ax0Sbt7CVedKe4zhtCtNRD4Merlg9eMdSJjbevGH6OqUguksdRofvjDI4R6pPrDIBZaSrTNFrEZg5iHZkvyPGKtJmkEXZQyI+/dB/Z+0gvursrjof55RVMRoVU0CJowzAH0Iz/wBvPlA/Z+z5FApVVO7WctLploS2FMsgPj0UXHTLnB1UvTMcIbKG5p94+sWjNoSvPkrG19+Z9ScMp5Mr9KFMojmoAH0itzmUFoY4lg3K3Ja93zi27V3aSp1SGSTmnIH6RUq+UZamUDjGjZc46YyUkQkmiDRo7Wc0uWe8l0oS5Lai+l4PyN0qlQPdEocCQ59HgPSVs2UuWqUT2gGBOFAUpiXwgNd40+hVMSjFtSZLp06IQT2y7XCgl8A6OTy1a0LTKtsfcYzVKQkLVMGajhEtBP6ikk/7RflEr8MdmS0V09E6WJvYpBQpaAyFYswNFFyz5NnnB/av4hokSR+VpmlJYJKu7yDIDk31JEUfZO8M1KpgQrCqarGtbAknQORo59YHbDWjSd/KoTKOoxDEEy1KuNRw4GMFkLQSNM3cj3RbtoVilE9otcx9FKJHmMoHy0gGyUvyF4ZqxbBeypEta1S1WC3Ytrytb+Ik1lMmnUAhHd45k+fyglTpUnEoJDkhgRqAwzyziQikmVKxKwmYsswSHYH9TZB9YDWgp7K+uoQoFtQxAzaJEiZglkOtRthJUSEjgxyHSGNrbCnUs3BOlmWVAkPqAWsRnf4iGJk8hI14/flE2h7CsqqdDqSUh/Fmn1GXm0TaXaCkeBVuGaT5ZQBUk4ColpDXA9o/3chw1gdRTJsxf9Luj3MOPEwksUWMsjRe07VCwynR08J66/GC+78gYySQ7d3R34RRFT1pDLTo5Kcn+MbDKq6eopQUKlzZcqRYhiUqSg/7k3bq0c8/TWq6LwyWAN5tqdk6UnvEN0EdFVUvF/qd48QWI+UdEo+nUVTVjPJ8BoQsQ0kwsRJDMWpDw0HyMPJMKIBtFVsQZKAYRlY3HH6/WF5Fj5c4UBDGCmz9qFPdWSRorXz49YNMCHHrxinFJTlccNR05conbP2gZeXeRqP/AF4QyYrQfUi9rH3H6wxXbOlTktMSMXE5pfVGpPuiTTzkzEukuPeD8jHsxPHLjFExSqGWvZ3eppSVLIINSsY5o5DSWOggNKmqU61qdSsybk+saCQRY3HH68YBbW3dCxilFjwdgf2kZReE15JSi/BV6yoVMlqTiuE4kuAGUm4+Ee7F2fNqZ6kOEqUgTCVg5G7gDUvEaskKSeyCSg6jVvpHhpg4ZXeAzCziA5NlFiZZZm6aEh1LKlP090InS0SUk/00pAuSG98Bhted/pJmTFqU2FLYlnpr6we2PRU1ORP2gv8AM1AuimQRMTL4GaT3Sv3DnnGsCiyFtHYVQunVVn+lJAGEFwqYbsWI7qMs7l8ovH4bVCE0CMKAlRKsSsIClkHNR9q1nvlFO3x3xm1X9FSQgPiYKJs3dxEhudtWiMjaM1KAhE5aZaQAkJISwZ7td+MLVjPoI/jRMtSLIu85OfHsz8oziomhYGFJBOgcteLROwzP9R1HTEokn1jxaWSwADAsEj4mGqwWD9jIlzUCVMQs5m7hFjZ+JhG0cclbJSAnJIAYAPEujQqWgAKDZqct4hdubxO2Ns+ZVKMmWO1WLnUJScsZyTlrwMBqka9gNG0EqsQx4cekKopoC+0SllBgoFwFAaFjlEnejduZSTwhfeHdJUkHD3tATzBF2doiIScZD+54WqGskiruXTbgDcdAbEebx0RPzgYgpOLhxPKOheKZrfyW1JhwQwkw6kx5KO5johxJhpMLEUQopQfOGSSksfI/WHo5SQQxh0wCWhtaDmnPUaH6GPWwsCXHH6w5DCntJUkHEgsoZg/AjWLFQ7QEy3hVqPpxEVlaHvkeP14iOlzXLGyhcN8UmGTAW4o4en0hvDqLcRp/ED6DamSZh6L/APbh1gsqW8VQpBrtny56TjFxwLKD8+EUnbW7S5IOBsBclZ8QvYYRq2rtGhN5HQj5QklrKuOLfEQybA0qM22VIQGEtJCm7yiXUeL8OkEFzmthlt+36Qe2hu6m6pLJJ9nQ9OEVquQEOlbgjTKLwca0RlfkhVEzvTDhSQuWllEOU4FF24ZxKpKdSkAgpCT5kwOl1SsRULd0pZgQxz05R4K9UoAY7cDeG0hQsijSkuwPV4RU1aUC4AHX+IBVe8B5AatF63I3CXVFNTXJKKexRIPimc5uqU/26wOQaI+6+7kzaICwkyab2pp8S2PhkjT95y5xbtl7xUlLORQ00kpTd1Bs+Kye8sk6xZNo7WkyEutSEJAZIcCw0SIxiTXBVb+YUkhKMgBdiVFAudQXjb8m8Fl/FiuenQTrNT7kqMUSgnBZchntm94sO8e0zVISgSQAlTuvvF2Z2sBnxMV+Xscpt2ihd+6wvy1gv6AM/kyZqWuCc+Gjx7Htfs9IDJxFauKjlqf4jyBxYbRYpaoeSqIEk6ZcOsTJHvGceImei0SEmFpMNiFJMUQrHTHrwgmOSYYA5nYwyoYf2/CHQYUIdMVoRnCVoBDH76QhaSg28PwhaVPDAEImNZVwclfI8DBOirlS7eJHDUft+kQSIQCU8SnhqOnEcoaLAy3yZqZiXSQR958DHpBHOKzSVBT3pZF/Q9YPUFeJlvCoZpPy4iK2LQ5ha6bjhp5cIi11BLnpZabjLRQiepGosfvOGil87HTj5RgGf7d3ZnpJKe9JTmUBsI4ERVFycSxLkpK5ij3EAYlKOkbaZzpCJnhGRTYH93A84iU9IJCps2mlSkT5gAx4bpA/TwfXjD8rFcUloG7sbi0+zkJqtotMn5oltiSgi9hkpQ52ETdq731U9xJCJCD7SlBUwjpkIrNVOnLmYahUwque8SR5aekerSlrDLjrFYqibYO21LUEFSlFc4qAxqViJBORJy8ohChXJmEKU5Se8HcHhd82+MSpxBQUqAD+H90LKEy14VMbBQLAi9x0MNWwWcJqj4WbrHuHUqD8oVMnAXeIdTWgC7QQElMrvAJZzk5846BdEcSkrIC037ozHAtrHkLyDQZqEsWh1CnCTqXB8o6OjwonpSHkGHAY6OiiEF6QoR0dFF0AUIXHR0MAUIizRhUGyMdHQ66FfY8I9jo6MAYmnCpJHtFiNOvWJrO3EZEZiOjoddgYb2PUqmIdWbkP0icpLx0dFBWMyy8IV3VADIv9iOjoxhFXTJWO8Hiq1SAkkDi0dHRTG9k8gEqFsFr1cDyhVCkKBJGUdHRcmAauqUp8h3msIgUVapMxNkkGxBDiOjoSQyLDtBTJlkAJJUElrWLD5x0dHRy5HspHo//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8" descr="data:image/jpeg;base64,/9j/4AAQSkZJRgABAQAAAQABAAD/2wCEAAkGBxQTEhUUExQWFhQWGBgaGBgYFxgcGxsXGBgWFxgeGB8cHSggGhwlHBcdITEhJSkrLi4uFx8zODMsNygtLisBCgoKDg0OGxAQGywkICQsLC0sLCwsLCwsLCwsLCwsLCwsLCwsLCwsLCwsLCwsLCwsLCwsLCwsLCwsLCwsLCwsLP/AABEIAOQAyAMBIgACEQEDEQH/xAAcAAABBQEBAQAAAAAAAAAAAAAFAgMEBgcAAQj/xAA/EAABAgQDBQUGBQMDBAMAAAABAhEAAwQhEjFBBQZRYXETIjKBkUKhscHR8AcUUnLhI2LxM4KyFVPC0hYkQ//EABkBAAMBAQEAAAAAAAAAAAAAAAECAwAEBf/EACYRAAICAgIBBAMBAQEAAAAAAAABAhEDIRIxQQQiUWETMnHwkRT/2gAMAwEAAhEDEQA/AMhWfv4w5ITY8TDSU4i2nyiUP8Qg67PJUh3Ogz5k5CGSCpXMwTqUiWjCcxnzUc/TL1iJRIzVqcvnBTM1snUydNBlBGgBJKhmXRLct+8v0tEFKTZKfEosIN0iQAyQSGwIOEKyNzm988jkIlJ0USPZi8KHwgIZnyKSBc2PCKuhfaTCs5aDloIn7wVjgS09ObdWe5+EQ5ctg0HHHXIE3uhwiPJUtk4/1d1HzPl84UmUVEITmr4RMnB3KQChIwDpx8z8IdaAQcHDIfH5Fo6cqzE6F4mzJbAN6wzT0ypsxMtAda1BKRzNhBcjKOzT9w/w7Etcupm1AWCh0pQkskq/ue+mgjR1UqBk3r/ECt0tjqp6WXKWtKlAXyIHIX0gz2Fs/wDkPmYpBUt9iTdjKpJ0VbhY/KEmQW094+BMO4PtwfoY7FxLffOGtiUQZlOMw4PK/wBDHiQrQ4gOBdvLMQRUoGxbzsfLQx4qmFr30f5GDZuiAJzG4L6tn6ZwxV0EiellJQvqEvxu4Y+6CK5RT4g/W49Rce+BW16xEmUuaoeBJKciMWgfO5aDSZrZkv4lVCU1C5aCDkklmyDl73zaE7nbqzpzFIbGCp2ySnjzL5RX5aVVVT3i+JTqPm6iepj6L3Yoky5SEBmKQx49I5q92i962ZId36imS82UoPcqHeHmREf8xhBVw+OkbyuS2WXL7vFf2rutTT7qlgKBfEjulxxGR9IWeO2aM1RmEhGHBLLdz+pNPGYrwjy+Qjos20dx5oCuzV2oKnJDBT6AjkI6EeP+huzDZKGHX4RNo0XKjkj/AJHL6wwBEms7iQjhdX7j9MoqxSNVKxKCRfrEuSjKIlGjXjYfOJyUEkJTmSwjfQFvZIpbArNn7qWz/uI8omLmhIxgJAbC5Tw1sbKERVkEsnwpsn5nzMQ9pYglNiBMuOaQWtxvCNXodOtkaWStZWfvhEkXjxMtg3D4mHpEgrUEDM/CKv4Jol7MlgDGqxW6UdNT98Ye7QBQFmT4WGvC14j1SwpQA8KRhT8z5mFU4Z1aJy/cft4Vjpia1QFrBs+HP6Rbfwq3dE6b+amt2aFMm5BxhiCGzAyirUNB+ZVgRMZZ0KFHpcPrxja91l09LTS5KgcSR3mQQMR8TZ6xkrY/CVWkWjDLORQfSHex4e4wNp9rUxsJgSf7gQPfaJxlHMMRxSW/zFrISi49oSZYJ5x6pB0ju20PoR9vCjMTm7CCLRGmIAzDdMvMZQkpI8LEcAPik/KJqb3DEcoaVIB5GCAiy55vmGzIuPP2hGa/jJtzCmVISU3BWojU5IH/ACMaPWzuzSpczwIBUVDMAXOV4+fdo1prK1a5lx3lEG7DQeQaFk6jY0VbLV+Ge5ap0oVBIwqWAUkXMtL+8q9wjZpwyDBgGHLoYr25FCuXSywBgsCUEORqkHm0WNK1fxrAiqDKSZ0sqTlcc7++OLE5MeI+3hQmB/CxhxSm5+UZ77FIsyRdxn+pNj58fOOiUlL3FjyjyNQdnylTyTiGQa4JyfSItRLmYglQuSe9mD55GC8yupF5drJwuR4VBy2fK3KGahKUhKysLS+ctQ10UDcdYgnsrKJHQjQdBEynDJK8iXSn/wAjEmiMog9mRiNv7m4AE2fiC/SPaumLgJDpSGZsuLjMQeSBTEbuzgmclcxHaS3IWhwFYSGdD5qGY6Rp8/ZVNNp0oSBOlJJWk93GlRzfCQx4sNIyg05QARd3seAt7z8I7Zm1pklRwKAxeycn6xooa6LFXbnm5pyVD9Cwy/LRXugXKplSkKUtJTMV3UhQIIHtFj93gps7fiYg4Z0sKHQv5H/MW2g2hSVgwqKV/wBqmxB/0mG/o7xpq4v/AH8MxSIVtGfgaWNPF1OcX+p3JlhWKRMUDoiYHD6MQHtwvFF21sefTzMU2WoIey2dJbPvCz8jAaEov/4OUcxKpqkgBJSkLUSzkElIHHM+6NErtnhbkg4uIIf+YyfYO8M2nDSilUtVyk3B9MouUveMVMpKkqMtQPVL6gnNrZmLRikrRNSfJboKTNloJyWk8xb3i8KolTpB7hxJ1Sbe45QOp94Zgsq4639DaCdLtmWuxbpl9+TwbTOuTzRVSVosdLUiYlwk8xqD016x4qmSrKxiFT4D4VFBh8KWnxB08R9P8QOjidN6PFylDjbVJv5jWFIqHsfvyh2TUhXA8tfrCp0pKh9/GNYDNfxk3mMiQinQQVzXUviJSW/5Kt5GKB+G2xlzpwWAC5e+oSQVe8gRA/ETaSqmvmFLkYgiWOIScKfVTn0i77vShTolmQsY5RIdgRi9rqHjdugvSNmk04SkBsvvOPVSRFQ2bvoSWqE4T+tPh8xmPfFrTUOLEEcj9iNTQlpi+z5+UNqRyPUGBldt9EtZQqWpwxIIaxyI0MSqTaUuZ4FA/wBpLH0PygD/AI5VyrRKQOB9Y6PUzgc7GOjC2fLe7e0KaX2iaiWVoXhvqnC7ga3fMcICKWSACA41EShs9alYZfeN2FtPdB6h2MfyS1TKcY3UULxhKwbAApLHC4PF45ucV2zp4t6KskHTPlnF+mbKSigFSio7QCWkzEnCplqOEplqHhUOBeKHNQUllApUNCGibsKh7ecmSFiWF5qOVgSHDjFfIQ4qJsmuQpgS9gL2LDLk8B6lIxkA4vvlEnbWy1003slkEsFOOCrh3yPKIkqZhLjPnBqgfQuXUKHMcDcQU2dTKmIVNlomJEtgpaUqUlJOWIi6XbWB06aFsbJOvOLhuJvmmiQqTNk4pK5gWpcs998mINinkGPrDIyol7A34nIGCentkZJPteStYu1JvBTTkHvhKWdSJw9eR8oxnbG1TNqZ05HcEyYpQSLAJJ7obLICE/8AV14cJCb+0xdtWuz84KkgSbHtrbWT+aWqlBlyiXwFiAcjbQQ/Q7ZYlyqWTmpD/B8og02zMZVgIbNL/A8CIj1EhSFYVBjAtpi0n2XKjrpgDy5mNPI4vUG4gvRbwA+MNzFx9RGc0mPGkS37RRAThzKiWA9Y0va+59XIJdKarCHUqV3ZqbB7Gy2fTiLXh1Uuy+PJkh10XjdnbSJqRLWUn9CnAfkDxiwrSUeEkP7KvkcowairAXVImYiA+Hwr9MleUXfYH4hMhKJ4xEsBZlHS2ioZISbjN319GhIXqUtzaA2+e3vy9KtQU0xQwoyzOfVhE3Zu15E4gS5gCh7Ku6odUnMRmf4u7XC54lBmlpYtkFFirzsIKRFmZkL7XtEM6SFB+RDCD+z9tLplEBKV4y60qUwfiFDwm/BuUN7FokqRjUoglTgFgMIFiSeZPrA6pnOtXB7RLl76Q/H22y7K2/KmBkqKFgghE1nLF2BHdWOhiy0m+xSG7NSZgDgDwKPncRjjP0idSbZnSj3VW/SoOn6iKqZPiavN3vTOIMxGEgMSkuM/dEuWpK7oIPAg3jNpG25MxsbyVn2vZPnl6wRlTZksulVuKbv1GUNSZ04vUcFxZo9Ltucix/qJGis/Ix0VGh3lBtMHmH94zEdC8Sz/AAS26A1RuopRBQqWpH7cvQsYF1W7qgTikgtqCbwbpZWHLu9CR8II/n1J9oK5KF/UR4aySXTGcE+0Z5P2XLBYhSTwPygXLk/1cICTmO+LecapNmSZt1SQVDV0v/tOcVCfsZK6tSsQlynHjdza7NbPnHTiyt3fwTnBaoC1dOrxTEl7d4KKraeJ7DrA0j0i9ndGYpX9ObL7NuZv5GI8zdKaQqye6WDukqsLp5Xh454rtiSxspgBZ7ecXSprqBdDh7MoqJcpKUHCUqVMe6sQssM9jFa2ts8yVYVJKSQ9y/pCqKlSqWpze2vW0W565IRJrRCEwHxDzH0hcimKnwsYYTLUpQCbk5Ax6uUtJuCD96iKWvIn8HWKTcEH0iQmqcjGDM0Adj6teOk1GJLLUk3sFZgcj95QvZalSZyZwlhaZawoJJdJILgKYuz6wLS6Ct9k1NMunnJVLK5M+WXCZqcKgRwCheLTU/ibUmROlzZKRUTEYO3QVJZJ8ToNgSNRaI+/G+SKulCOxUmcqbiWZgBwIAdpauBV0tFMp9oKTYstP6VOfQ5iH0F3HoZTo2mTadINbM3imSl41JRNLM6rKH7VDI9QYHTezWQZbpVqlRGfJRYEdbxNq93J8sA4Qtw5Ccx5a9RGUX2hLXktcreulUO8lQIDgKAz4AjWKxtuYZqtB2igLaA536awFCrw8JhwlJyOn04Q3PwxeJqWyKekEpUioSRc4Zo0ToHGXnaBO2/w7UE9pSK7VHAXPk3i8oC0O8wwhM1LKFsabggZEjMHi1ukGtjb1zJNkgqSSSMNwxLixsR6GDUX0ZSa0ykVNOuWrCtJSRoQRCqOSqatMuWCpayEpSNSbCNSl70UdYnBXSQlX60OW/8AJPvgPs/Z4palNTQzEKwvhE5GIXz8JDW1DQGqK44c3oJbX/CiZKSBTz0zF4QVypjAEm3dOWbgPeM+re3pJhQUrkqT4parp9NB0jY0fiJJQFLqpS5U1IKgB35cxYDJCFAd1r2LeIxiu1tqTKmcudNLrWSTwHIchlGT0aca7WwlI25LX/qpwH9ScvPh5x5AFQjoPJk+JeKVZOcSV++K7QbbTcTDhVh7oOpfjBCRVmZiw3ID9OfCPGlikuz0IyT6JkoOXBhO0ZOIPHUJAABhO1dopSksQ8Kr5aC6ojUslWaVqQeRtBCXtmolFlKRNHvisy6xRF83tEiUjFx5njF2vkl/CXvXOTVpl4JWCYFXVphIObaPEnZG56FSgDUJKiRiCRwNme/uiGZ4RZo8/NjixhuXt4rQK3bK3RSP/sJQ2IiYpLcWJEFpGwjiUZgIzZNxBKhMynJXKwqKi5JAdzzIg1I3tJtPlebQ2Ryl+gIVH9kV2ZRSCQAjJHef9TnLyiJM2Gg+AlPm8XWVKoJz4f6ajqkkXPIuI9Vuoc5U1KhwVn6iJpyiu2M6ZTFUU9CDhmBbX7zMAAXDEF/XSAu0ETHTjQlDi2EABQ42MaFXbGnIQXlk2N094Zcop+8aWEhwQcKhfqmHxZG51/uhZx9oDlS1KOFKSTwAeDewKipJVLQtRSkXSo2GbC9x0EFdxvBN/cPhB0JGbBzmePB4OX1Lg3FIEMSkrM+nDtST3Xe5GfpaGMJGefyhtYsp/vODaqasSkFSEzUsGslVmtkyo6JSrsio2ebpbNRU1cmTNmJly1K76lEJ7ouQH1OQjRt7dz6WTJmVEpSqUoClYQorQS4wpwkukl2scwbWjMJs+WbTZCkdCfgqJc2rMyQmT+amdhidKJr4cSbWJGj5PBWRLwOvgbkbZ/7qX/uTY/zBOkq3vKW/LI+YNjFdn0C0h2Ck8UEKHuvEZKyMixEUjkvrZKnFl+kbXfuzEgjW3xB+UMVu66Jl5Ly1fpU7HpwitSNrKZl94cdR0MGaLbk42TOISMhqOhzbzhqTLfndVNWBKyimSFYZqCg8xYjkcjHRczvCpaFS6iWmekhhiYEHR7X+MdBcV8nPy+ijIld0uO+lwx4cOsP0tSuWHlrYEMoFmY6QW2Vs2l766ypDhZGFBUSripwHYkm4zaBVdMldpMEkEyCruEuC3PEXz4xJxQ6k0FdnbXTjSJxwoNiQ7Nx4iEz6NMzwL6OXHrAilkkoJPiGQezc4TTzVC6SU8WD+6JPCu0WWa/22T5tHNlkBSSHyJFm4jlBoowoAHCIP/yJaghM1IZIwgjg/tDQ9IJ7MkiqJShYFiXzFo5skZFI0+gXNMQisFWTtzh+tkTALDEOXz1iDT5uQfhDRWhZPZYqRRUiwj2TNKSxHrEeVW4U5i8NzZgOrmEoawzM2fLVfDhPFNjCEqmSry5thoqPKUOHgdPqMaiEAsIEZSvsLSLLQ7zzgO8MQ5XgHv8A1v5kU5SliFKBsfaws/K0SKROEZ+kOFLjkIaOVJ3Qrha7Ju5265lJmdpNQcTEBByZ3uWfOCVRsJY8BC+Qd/p74A0dTgXhOLleLfQzZhS6V9AQ8Jl4SdthjyjpGHThdY4E/ExptAQZUv8AYn4CKxI2ABUTkVSyhBVi7rd51KIufCzxo9JT0pQlIPhAALsWFg7WMXzLklWyeN03YCmUyVBlAEcw8Davd2SsAYWAdsJIAfO2Xui3zdhv/prtz/iIc3Zk1HsEjiljHOk11oq2n2USo3RKby5hB5/UQJqdg1Cb4MY4pIP8xoqs72MdhEOs2RCvHFmVTZak+JJT1BHxh6iSCoAqKeDAm/lGmTKZKsw/W8QFbClYwtKcCxkpBKSD5Wiq9Tr3L/gn4fhld2c+MHtEzEcAoOPI3joRtLdtKbpWXfW/vEeQJ8cm+RkpR0kQTSqPs58Le7SEflrpT3nOgGb5MIPbX2LNp/F4TksF/XgYhbOJlzZc3EHlqCvLUejx1qSe0SUd0yTQbn1Uwg4eyTxWQD6XPqIIU25dR26ghONAZ5qiEo71zmcxyeNEWp4qG9+z6ieuWiSVlJSp0hRCAQQxWxYZ9bRRHVl9Oow9vZRNqUxlTSLC6gQ4LEFjCpstcvCvHgzwlFjfMk8+EaBu9uFJEtRrADMIOFlOlLhgbNiV1LWgbvNsall05QmcFzgRZ0uRcWSMtNYXjo5HcXTK3RbTUlnBU7MzPzd4PUEumqJc1Si0xAtfCdXce1duMVTZ6LhJzY5jXTl6w3PSlKsJBxA2J+L6RB4V2UjlfTDtRsc5oLjgbGIiZZSe8G8oTT7SmIDeNLHxG9ucWDdavpZqlInqSl090LLd59Dk7ROUGi1wb0RJ9cbS0Dva8odlS2t6xLo6NCXUBdXPLpESekg5RztNaHcWuySltDE1CRhA4wIQsPC6ista0JxtmsdnpBmBjlFn2JUWIil0tQftos+wVurlAzL2miS9v0yVyy6QVAO7XaK7svCWAdOjxcZ6XSeJyiiyApKyOBhcM3xaNKKstKqaqlXSMY/tN/rC6feUpLTApJ5j6Xg3s2YVSwo5mJM6mStkqSFDmAYePqpdSVivGvAPlbRkzRcJV7/5EcdmSV+F0nkfkYYrN25BdSXltwNvf9YDUqZ/eMomYkFr69Hv74vGeKX0I1NfYVm7EWPCQrrYxEm0q0eJJHw90dT7wLQWmJUn75wWpNuS1+0OmXuMN+G/1dg512UXaqXDc49jQZtFIm+JCT5MfUNHkS/HJDqcQTOkggpIBBzSbg9Iq22N01YSqnLpu6Ce95E/AxYaHaYUyZljodD9DE9cvX3/AFg45uPQJRvsgJ3gp5EpCFqM6cEhKhLcISoAAusgP/tgzsKsE2QhYABIZTfqFj984C7Q2KmcXHcmaKDX68fjCt1pKqYTk1K0S5QKVBalWJUCCAPEbJByjux5FIeGSSk+b0FttU/ayVo/Ukt1zHvjOqPd+omgdkhg91LsL8P8Rbtp77SBiRITjJBHaLxJF7OkAP8ACC+wNodtTS1hnZlNliT3S3p74t3ozUM0v4VXaW6qJFMVg4poKSpZybJgODl+MUfaICk54lvwPoI2etp+0lrR+pJHmRb3xndXuhVS6SZUzUiUlABwqDrVdjYHujW/pGaI58ajJUVygkBZwqcWzyyzaI87DLdJQzO2r9Y3HYGxqFFMlPZETJ0tJmkupYJSD4i4SeQgHv3u5SCimqlS0ImowqClLJWRi7wdR1HCF4pohtdme7OrloSyCCC1lElunCCdFtyUH7TuE6m6T0MVmnV3kpcM7PmL/G8TZtKmSrvkrJF1aDkBE3BPbKRyuL0XnbOy5IlS5qHGPVJBB7qSSPMxV59Co+E4uWsQKefcBClBIyAPd9Mn5xNl7SGLCpJTwOfq0Qlid3Er+VPsRJSUliCDFu3VSVEwNkzZa5YLpmDq/wDIg3X0C6WX3SO9hDlwQVJxN6axzZscnEtFUK27thKO7LurJ9BFakKiBXKWD3gRzzfzh6j5XhYY1FaFcrZo+7rmWAdIKpyJiBu0P6A4mPN46/sUpQi8xXhHzjkpt6HBe26pU5Yp5R175iTULRIlhskhhzMObH2b2KSpfiN1n5RXdq1PbrP6RkIoly14N9g1dSpaySXeJCJAOYbpEimoQBzjpklXGOjl8E6PZCpif9OYeh/m0dCqKUcQjoP/AKJR1ZvxxfggN/j6QV2btNrLJKdDqOvEQMEKA1hUMWwAEWuDw+UMVFMmYkpmJC0niLj74wIoa1UvJynVPD9vAwdkqxjEk2PD56xWLJtFJ2vu2qW6pXeRckZqHXlBv8LkLWaiUCMKcExycseJJ/4AweQSl8OuYt7oA7V2CJgUqQTKWrxAOkK5Lb/EdUMvhiJOD5RLVUb00VMSlJVPmD/thwD+490eTxGptqf9SkqM1OCWJhSZIJuUFxjVmQbFgw6xlpoVSyUrSQoZvy4cRziz/h3UFM2fKVktKZieqSUq9xT6R0WbC+WT3F6xNYBmjId4KbDVTUsVHGcIufFcAcc8hGx0tAuYbBhxPy4wudIoKOYZ05UoTmHeWxWALd0XKfK8Fj+pcWqXZk27O7cypmzkeCZKllXZqTdSrYQNAXbPiIsEz8O6qbLKpqpSFWwSsRJFi+JQDAkta+t482PvVTy6upqsK1LmkiWAzBDuSXOZLehj2r/E6YVESpSX4qJN/JngI4zNJZw3D2Nx1h0pmTQcIKi4DCwu5c+kSKqWCVKUsuoklIZg5duQD2EP7GmplgqKyHBcHKxt5wK2Fy1QPptnrT/+jTBnhNhy5xZJ+81RMlJlz2WQt8YYK8OEPkCAOQ84D7e2dMllMxUuZKEwBSQtJSS/DnyiHTzdTcm0JKN2NGTXTLFKnBykKBaxDg/5h5GDUN0+kVkVEsFKmJvdOXW/s9RDaNsrBKQ8wOeoHAHMtxMc8sGtFY5fk2fdfaUgobtACBkbEtw0iTQ7MUucqqmgh/8ASSdBoYz3cyqlqnyzMZCSFN2gDEsQBe2Z1i17f25Mo5ksSboUkqKC5TmQMDu2vpHLL0skm0XUk9j281ffsJdz7TfCBJpcPd9rU84XsjaEgqWtSlCaod3GzBRz73Hg8OYSC51109dYjTjoZHsqUwj2YlxHGZHsmoSVBKbk6/SNvsI5SysAJOvwjonrkAjD+r4ax0Sbt7CVedKe4zhtCtNRD4Merlg9eMdSJjbevGH6OqUguksdRofvjDI4R6pPrDIBZaSrTNFrEZg5iHZkvyPGKtJmkEXZQyI+/dB/Z+0gvursrjof55RVMRoVU0CJowzAH0Iz/wBvPlA/Z+z5FApVVO7WctLploS2FMsgPj0UXHTLnB1UvTMcIbKG5p94+sWjNoSvPkrG19+Z9ScMp5Mr9KFMojmoAH0itzmUFoY4lg3K3Ja93zi27V3aSp1SGSTmnIH6RUq+UZamUDjGjZc46YyUkQkmiDRo7Wc0uWe8l0oS5Lai+l4PyN0qlQPdEocCQ59HgPSVs2UuWqUT2gGBOFAUpiXwgNd40+hVMSjFtSZLp06IQT2y7XCgl8A6OTy1a0LTKtsfcYzVKQkLVMGajhEtBP6ikk/7RflEr8MdmS0V09E6WJvYpBQpaAyFYswNFFyz5NnnB/av4hokSR+VpmlJYJKu7yDIDk31JEUfZO8M1KpgQrCqarGtbAknQORo59YHbDWjSd/KoTKOoxDEEy1KuNRw4GMFkLQSNM3cj3RbtoVilE9otcx9FKJHmMoHy0gGyUvyF4ZqxbBeypEta1S1WC3Ytrytb+Ik1lMmnUAhHd45k+fyglTpUnEoJDkhgRqAwzyziQikmVKxKwmYsswSHYH9TZB9YDWgp7K+uoQoFtQxAzaJEiZglkOtRthJUSEjgxyHSGNrbCnUs3BOlmWVAkPqAWsRnf4iGJk8hI14/flE2h7CsqqdDqSUh/Fmn1GXm0TaXaCkeBVuGaT5ZQBUk4ColpDXA9o/3chw1gdRTJsxf9Luj3MOPEwksUWMsjRe07VCwynR08J66/GC+78gYySQ7d3R34RRFT1pDLTo5Kcn+MbDKq6eopQUKlzZcqRYhiUqSg/7k3bq0c8/TWq6LwyWAN5tqdk6UnvEN0EdFVUvF/qd48QWI+UdEo+nUVTVjPJ8BoQsQ0kwsRJDMWpDw0HyMPJMKIBtFVsQZKAYRlY3HH6/WF5Fj5c4UBDGCmz9qFPdWSRorXz49YNMCHHrxinFJTlccNR05conbP2gZeXeRqP/AF4QyYrQfUi9rH3H6wxXbOlTktMSMXE5pfVGpPuiTTzkzEukuPeD8jHsxPHLjFExSqGWvZ3eppSVLIINSsY5o5DSWOggNKmqU61qdSsybk+saCQRY3HH68YBbW3dCxilFjwdgf2kZReE15JSi/BV6yoVMlqTiuE4kuAGUm4+Ee7F2fNqZ6kOEqUgTCVg5G7gDUvEaskKSeyCSg6jVvpHhpg4ZXeAzCziA5NlFiZZZm6aEh1LKlP090InS0SUk/00pAuSG98Bhted/pJmTFqU2FLYlnpr6we2PRU1ORP2gv8AM1AuimQRMTL4GaT3Sv3DnnGsCiyFtHYVQunVVn+lJAGEFwqYbsWI7qMs7l8ovH4bVCE0CMKAlRKsSsIClkHNR9q1nvlFO3x3xm1X9FSQgPiYKJs3dxEhudtWiMjaM1KAhE5aZaQAkJISwZ7td+MLVjPoI/jRMtSLIu85OfHsz8oziomhYGFJBOgcteLROwzP9R1HTEokn1jxaWSwADAsEj4mGqwWD9jIlzUCVMQs5m7hFjZ+JhG0cclbJSAnJIAYAPEujQqWgAKDZqct4hdubxO2Ns+ZVKMmWO1WLnUJScsZyTlrwMBqka9gNG0EqsQx4cekKopoC+0SllBgoFwFAaFjlEnejduZSTwhfeHdJUkHD3tATzBF2doiIScZD+54WqGskiruXTbgDcdAbEebx0RPzgYgpOLhxPKOheKZrfyW1JhwQwkw6kx5KO5johxJhpMLEUQopQfOGSSksfI/WHo5SQQxh0wCWhtaDmnPUaH6GPWwsCXHH6w5DCntJUkHEgsoZg/AjWLFQ7QEy3hVqPpxEVlaHvkeP14iOlzXLGyhcN8UmGTAW4o4en0hvDqLcRp/ED6DamSZh6L/APbh1gsqW8VQpBrtny56TjFxwLKD8+EUnbW7S5IOBsBclZ8QvYYRq2rtGhN5HQj5QklrKuOLfEQybA0qM22VIQGEtJCm7yiXUeL8OkEFzmthlt+36Qe2hu6m6pLJJ9nQ9OEVquQEOlbgjTKLwca0RlfkhVEzvTDhSQuWllEOU4FF24ZxKpKdSkAgpCT5kwOl1SsRULd0pZgQxz05R4K9UoAY7cDeG0hQsijSkuwPV4RU1aUC4AHX+IBVe8B5AatF63I3CXVFNTXJKKexRIPimc5uqU/26wOQaI+6+7kzaICwkyab2pp8S2PhkjT95y5xbtl7xUlLORQ00kpTd1Bs+Kye8sk6xZNo7WkyEutSEJAZIcCw0SIxiTXBVb+YUkhKMgBdiVFAudQXjb8m8Fl/FiuenQTrNT7kqMUSgnBZchntm94sO8e0zVISgSQAlTuvvF2Z2sBnxMV+Xscpt2ihd+6wvy1gv6AM/kyZqWuCc+Gjx7Htfs9IDJxFauKjlqf4jyBxYbRYpaoeSqIEk6ZcOsTJHvGceImei0SEmFpMNiFJMUQrHTHrwgmOSYYA5nYwyoYf2/CHQYUIdMVoRnCVoBDH76QhaSg28PwhaVPDAEImNZVwclfI8DBOirlS7eJHDUft+kQSIQCU8SnhqOnEcoaLAy3yZqZiXSQR958DHpBHOKzSVBT3pZF/Q9YPUFeJlvCoZpPy4iK2LQ5ha6bjhp5cIi11BLnpZabjLRQiepGosfvOGil87HTj5RgGf7d3ZnpJKe9JTmUBsI4ERVFycSxLkpK5ij3EAYlKOkbaZzpCJnhGRTYH93A84iU9IJCps2mlSkT5gAx4bpA/TwfXjD8rFcUloG7sbi0+zkJqtotMn5oltiSgi9hkpQ52ETdq731U9xJCJCD7SlBUwjpkIrNVOnLmYahUwque8SR5aekerSlrDLjrFYqibYO21LUEFSlFc4qAxqViJBORJy8ohChXJmEKU5Se8HcHhd82+MSpxBQUqAD+H90LKEy14VMbBQLAi9x0MNWwWcJqj4WbrHuHUqD8oVMnAXeIdTWgC7QQElMrvAJZzk5846BdEcSkrIC037ozHAtrHkLyDQZqEsWh1CnCTqXB8o6OjwonpSHkGHAY6OiiEF6QoR0dFF0AUIXHR0MAUIizRhUGyMdHQ66FfY8I9jo6MAYmnCpJHtFiNOvWJrO3EZEZiOjoddgYb2PUqmIdWbkP0icpLx0dFBWMyy8IV3VADIv9iOjoxhFXTJWO8Hiq1SAkkDi0dHRTG9k8gEqFsFr1cDyhVCkKBJGUdHRcmAauqUp8h3msIgUVapMxNkkGxBDiOjoSQyLDtBTJlkAJJUElrWLD5x0dHRy5HspHo//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jpeg;base64,/9j/4AAQSkZJRgABAQAAAQABAAD/2wCEAAkGBhQSERQUExQVFRUWFxcYFxcYGBgUGBgYGBcVFRUXFxUXHSYeFxkkHBUUHy8gIycpLCwsFR4xNTAqNSYsLCkBCQoKDgwOFw8PGikgHBwpKSksLCkpKSkpKSkpKSkpKSkpKSkpKSwsKSkpKSkpLCksLCkpLCkpKSkpKSkpNikpLP/AABEIALEBHQMBIgACEQEDEQH/xAAcAAACAgMBAQAAAAAAAAAAAAAEBQMGAAECBwj/xABFEAABAgMFBAcFBwMDAQkAAAABAgMABBEFEiExQQZRYXETIjJSgZGhB0KxwdEUI2JykuHwFTOCorLxUxYXNENzk7PS4v/EABkBAAMBAQEAAAAAAAAAAAAAAAECAwAEBf/EACQRAAICAwEAAgICAwAAAAAAAAABAhEDITESQVEiYYHRE1Jx/9oADAMBAAIRAxEAPwA6UkklKeqnsjQboYS9kpPuJ8hEtmy1UI/KPgIsVnyUAYAk9m0H3E/pEM2tlG+4n9Ih5KMAQXSCArDuyTfcT+kfSFU3s0lPuJ/SIvkQvy4IjAPNXbMSPcT5CIVSiR7ifIRcrQs0RX59CWkKWs0SkEk7gIUZCK1phDDKnChNckigxUch/N0eYWiakjAmpUo71nPwGUWC2LaW91lYAFXRpp2a5V3kD1rCFEveVTTM8tfp4xxzyemduPHS2RSMgB1yMT2fgVfEQWGwMaDhh5mJyivAD0EcV97dlzifpsrSRE62ALtBeOeHkmJlygFG0gFXvHju5D6xwg3eucz2eeqo0CQOKvQQRSNaQTQAUGX1giVlhiogUTicMzoIjQiDX0XQEeKuZ08IVsaKA3ACSSBU8IPsKzAtypAoOECpbvEARcbKlQ03U4UFTCWO9HFrzaGG6BKb6hhgMOMU1SRmQPKDbTnS64VaacoBcMEFGS8r0iwkAY54aRd7MsxAAF1PkIVWBZl0VPaOfyEWuVZpDomyeWkUd1P6RENtzCGkUCU31ZYDDjlBqnghJUrIRUZ2ZLiys6+g3QJy8oMI2wEsjcPIRG4ykaDyEEqiAipjms6qSOGpUE9kcMBFis6zUgDqp8hAdmSlTXyixSjMViiM2SS8inuJ8hDBqSR3E/pEYy3BaExVETSJNHcR+kfSJPsaO4j9I+kdgRuGsFHH2RvuJ/SPpGjKo7iP0j6RMDHJMazURfZEdxP6R9IiflUYdROvujhwgmInzl/N0azEFlNdRH5U/AQ/lRSFFmD7tH5U/AQ0aXHoHANmXYjetllBKVutpKQCQpaQQDShIJwzHnHle0ftZdl5t5pttno2Lt7pCpK3CbtUoGFD1txyJhzIty9phyYBdAX0JACii7RIQoGmFapXjrQHQQrv4HgoX+d1+i8DaGX/AOuz/wC4j6xM3aDa+ytKuRB+EUtewctiKvdpI/uHJV3eOJjVn2UxKvthp5y/fWgtqeKxdLbqx93XDJBrx4wsXO90VmsHn8XK/wBpf2W6bWmhJIA44R5Xt9bqXlJYZUFIFFLUk1BOaU1GBAzPGkWHbPaxpsKYvVeuhQTQkYkgXlZA603R5fMTKUAAZn4b4nmnrygYYb9MDmlVPAYCNttXRTU5/SOnGyki8CCaXRvrryjiYWUA1FCNDhSOOmd1o2saCIym9+VI/niYxzAAA3iqmlCK+7HDppRIx38T9NIZKhG7OUmpqchp8BHSE1NYkLeSfE84lQ1UgCM2FEsiAFXyKhOQ3nT6xw6akk5nGJHHQKJGQ9TqY6alVLIoDTfTCJsotBlgSN5V46QRtFaWHRJP5vpBrqxLs4Z5DnviqOKJJJzMYD2RqMFWRJX11OSfUwIRUgDWLXY8oAkUhkBsZyTEOGEwJLNxzas/cTdSesr0GphuE6sAtufvqup7Kc+JhWI6jFRzSlbOmKpEK47l5ap+MYhP7Q3kZWgjJGkwqTYhqw3EDDUMGkRaJBkzSYISY4QmJBDiG70dRxSN1gmNkxoGNxqMY3WIX9PH5RJET6svH5RjHUgfu0flT8BBTk0EC8qt0UKqCpCagKVQYkJrU00gGSX92j8qfgIUW3PETDVy+VJx+7TeUkm9SisheAoQuiSnEGqY9E4CnbV+zR96dcXLutvBxV5RUtKVJUsBdMBRSQlSSCnQjCLVOWFOS7Yl5FLfRGXQ0tRKUKvjpgpaarBCj0l6uOPKIbGnG0TDKUXUgF0XA4l9QU7S8brIogXkowNUpAAHC8dJGozZ56zZlqIAWpVxTRCk1dLjawmlEOtpcyw7QByFRhWD3bdmmWEvTTLVUuXrzTqbqjQpSlLdSamtDjvMXK/Hj201o9LNPMJUapVeSihoaoTVSEpwKgk5Yawk21G0GCUnTFiny6tbrqqlSipZ3nKg4YXRwTCZ9ZcdzIGZI0A1hjaTwSLifIeuX8wgFDd0YVJVStBlXIYjA89Y5F9nY/olUlThrXqppUk1OGAG+piRMzVVe5jjiDoBHC03U3E4mvmTwiSXlgTQ9lOKjvO75ecBsNUdJwBUe0rLgN/jpwjTCNd2XONuLqaxwp3EAZDDx1hRuBrbUdLNxJVqagfMxJZ91daqoR8IGecStwAqoDgK7vkYWtjWqILLSFuhJUkVyvVoTuqMjxi7ys0phISUK6NPvJIdTStaKGaYrqdkQFgpeScagHqmmlDlG5hxxtS0kkaU4b4ovKWyMk5PRu27S6ZeAokZD5wqcMTLjJOW6RdNBifkIj1nRxUG2JZ9esoZ5cotcnLgAAQLJMUhqyiGRNna3AhJUchjFTmrQK1lR19BpBW0VqXjcScBnxMIOmhZFIKhshcdjGAGXqw/sZhpVekKhTdElFydFHJRVkclLVNYdyzUFS0ixoswcmVbHvGLrDJHO88WQstwY2iIUrR3hBTdDkR5wfLQvtP5OwI3GUjAYATdY1WN0jREExqsYTGUjDGsxlYgmDl4/KJSqB5heXj8oJiqtbWOJokNtEJbqVdKBeF1JFEhJKcwdcqawutSbW8A8tCFAUyPTtAAiqD0dHBhiUrSU4ZitYCat1lDYTdWTdT3RhROGZqMPKghgoBQDgwpksoUoJGRAm2KLQAKii04ZYiOyFs5ZJIWTe3DKVpSHFru1obvQMpNMLrbYClaDEkDwi67N+0CXmUgKUGndUKNAT+FWRruz5xSZhxBISShwE0KS+Xga4/20NhxQwyqIUz+xzzjriWG1XUquJASRUJF28SBQGoPOsO7E0euTe2Eo125hoUNO1U1GeAxjwXaSeCpx11twGq6oUm8cAAEnrAY0A0iwf8AdzMXgOiJUdCQ4a6g0NPSLHZ3sgmVZ9G0COzXI8gVEnxEGxKKhZUxLvqqtXROHApWCRepUOIu0udYdk1GOkbWz0Sgq/fv1AKDUEVoSK0IVpdUMDF6d9kaGEhZdQtYI6p+VTj5RHbOxziWj0QS8ilVMqrid7ahkRjTXjEJQ+jojk+ykr+77Kr1+l0ZeJByVpgTrjGPP3QECnPIFRzNfSDZeSZWRRS2nKFKUr61FDClcwf+RrHCLETVSXypKh1kkCqFJHax1HEYjURKt0VcvkI+z9E0pS0lKiABW6pKicihQ89YUlBERTE9UhIrcQKJBxw3niYOkp1tw3SkimNa5AeEZqzJ/YfZVnApNVXVKFeN2tMOZpElobKIUnqulLlRdvUu8QQMRzhJMWqoO3h5fgyIHIRJMzTyk3k9dO9BvZbxmPKKY0qtiZJO9D+TQtlF1dTwUEuIJ/CoYivHGA3DXGMlXVKQm/nSNOGOfLJN6OjFGlb+QZ3cMzD6yZC6njmTvML7KlLxvnw+sWaWYiaHZPLtxHbNodE3QdpWX1gwkJSSTQCKVa9o9I4TpkOUEQFeegUuRp1yIkKxEGhrLNs02LxUTimhAOI8YtZunFTYr3kYekKLOlmFpqB0alJGR+USPSUw3i2pLqd2SvKOiMGlw5Zzt9ojeslRUSy6OCVYQLMWnNy/bQq73h1k+kcO7RoJuPoKVcRQ+Ebbn1jFh8KT3HMRyrFUyLTJ7K2qU6qgQF6wxVb7daOtLbPeFaekRys0EdYspBV2lIpByJptwUwPD9jFUkIblbTB/tPg8FQybtpaf7iPFOMV6Z2dbUap6p4YekC9BMs9hy8NyoEsSYym0XeXtNteShygoYxQk26k4PtlJ7whpKWgRi06FDuqjnlg+iyzfZarsRrhQ3tERg4kp45jzg9qfQsdVQiLg0VU4s7JgeZGXj8oJVEMxp4/KFHPE7Pn0qLhKb1WwNKgDA0JyOURz1vOtgKRQkZqUKrpp96mi8OJ3RZk+zostqf6TBSaqFwgAKI94nSu6A9pNiehk3nS+FXQKANLANVAdpWAzJ8I96Lwyg/faVHkyWRPXAD2e2nMzVoMtuPOLQLy1AqJBCUk48K3RHu7DAGkeQew2Qq9Mvd1CWxzWq8fRA849kQqOGRdC2fVdcqMCKEHwgWctdZHWWacMBywhjak6y2hS1lNUprvVQY0Cc98UC19ukuC600ogY1WQgeAzjGHzDoU4EiumPPHxh+JTCPFrV2imS10rS1ISQDVIu4H8VK8M49F2A2xE5KgLUC82AF71D3V036HjzjAIdrNkEvJU4gJ6WmuAXTQmmB4x5vaTrzSCysruqNaKB6oHuhRzxj1e0rVANKwkmlIcBCgFJOYViP2iU4/RXHKns8wlmkKqFuXDoSKp8VDsnmKQymvu0BJDV+lL7YCbyMLt6mBOtfjDK1Nkm0npG1G4D1m8zyTvBitWjNFSlVw54eHCJXei1VsXzaipYFQnicKeOkOrElFJJUuqaZFKhRflnEDDrpUGnU3q5FQCqD827kYKefS31UgADQQ83SpCwVu2NjMCJWJFx4VQklINFEY08M4jsqxXHGg6FtlJPZJ3bz7phrZrhlCVKQtIV7wNU/qHziKwyLf5orQfJSl0AUpDWXagFe0Yu1ASvwFfMYHwiJe07ZQoISpK9xyHjAeJpWBZFJ0DbSWl/5YyGfOKjMO4wXOP5wofdxhUrKPQz/pSygOAXkHMpxI31EW6zLNbLCQpKXUjIjBYB38RCPZd5QaUQsA1wSrAHkYeS80heGLDnkCfhF1A55yZk1Y6Vj7ly6oe6rAwomJ+Zle2lVBrmPMQxnrQW1hMN306OJ+NRlEH9TvCrLoWn/pufAGHi3HRzyt9BP+1DMwLryArjrBdi2fKAqTfPW7KVYXeRhezZMs66FLbWwUmqrvYPKLHNbMtuirSgd2+KrfBURu2A43iy5UbjiIEVOgGj7ZSe+mIi1NSx6qiU7jiIMl9oG3Oq+i6d+kEOydh1dKtOJdTuOcSt2wMnBdP4sR5wK7YCVddhf6TA4n1oNyYb6RO+lFfvB4akx0pKVJrQEfqHnnC1+yU5pqg7xiIxqXbVjKvFJ7isPQx2u0lIwebI/GjLxENYKIxOvtDEBxPnErNotKyJbV6R0h9C8UKB5YHxEDTDCT2k+IwPlA83w1jZq03UY4LTvEEnaRBArgf+IraG1IxQqo3a+UbctBJpeSK+UTeOL6h1OS4PLetxtEmsKViWcqivZwoK1OMJNp7clnZJ1tTib5bNCXVOdYAHBN44kinjFBtmeMw6pw4VoEjupSAEjyHmTC11vCkVTELx7LbeLUu8hCRe6QKUo44FICQBwuq84tT9rur7S1U3A0HkI889nwureSdUpPkSPnF0KonLoUWiybGbcbQtdSFZitB2rpyxPnHh1uzLqHXmSboQtaCEpCKhKiMTma03x7zssu9Kp4KcH+pREeSe05oMWk9daaq5ddClgrJvpFeqolPaCvdgoDKY0ytfUSFLI0F80G+gyzg+yZ16RfQ5S7XApvZpOCgqmXj8oCdtBZUVFxQJFDcN3AZC6KUTjkABugVTKiaUUTniPXGGFPYnrQStIcSRdUKg5/wwMmbJNBj8BFD2btU06EnDNPA6jxw8aRZ5e0gnCEY6LCwinWvY+gha8/LvLCZpkBQPaOF4fmER/1bQYndA08sEVXTlp9Ym43seMq0OJfZtgXglS0IV2akLSnkrdzAhP/ANmVsTCVPN9MzUjq4hVcBXUHWB5KbcRik/dn3VYinDUR3Zm3qmVlDo6lcDmKV9Ik1JSsspRaoPfsMyyiqWcUi9jdXlQ5Ag/ONS+0xQbsw0UV99vsnmnLyhjNo+1gOS73WA/tLNUkbkqzT6iK+p0oUW3UFtfdUKoV4ZHmkgxeE/8AV/wQnFrpYWUNqHSNKbUNcLvnT5iE1oTVSSABygQyyGjeTVKjmkKvJpvGvgYGfmREc2Vz/E6MOPyvRG+/AKHSFBQ0OEdOzNDUUO8GLLYL7Vw0SChXbbVod6VQiVIo2FSlpMuN/ft0rqnDxpHSbAJF6Vmbye44L4HDeI5tKyEuoIllAK7isPIxUFT78suiryFDw/5h8cmSyRTPQJadfbAStsKHvAG8nyOIgyVsmVcvXAEFXaTp5aRTJDbcKoHhj3k4KH1h422HhVDgUcwR1VjmNYutkHaHKJBDQ6M1TuKusk8K6QM9Zim+s2oo4jFJ+kL0W46z1XU9K3xzENLPnW3BWWdunVpeR4CGoU6at9SRdfQCO8MYlVZrD4q2oA7v2jlSk1otJaV5oMBTdllJvJNw6KTin9oNgB37IdYNUEp5ZeUEM7RE0S+gKHe184lZtpxvB1N9PeEEKlWZgVQQD6+Ijf8AA6+Qd6xm3Os2rkDgfAwMt95nBYKk7lY+RjHpBxrImnDEeWnhG2bZUMF0I44j9o1mo0EsO4irS/IRJ0bzedHE79Y6dkGnRVJuk+IgDpHpc51T5iCYMqlfZNFbjh6wO+2sUvICs6GJ0zrTnbF07xHbqHBS6q8MYNgPMArARlIbSuyM4sC7LPkU7hSP9VIPZ9nc8okdBdpSt5bac60947v5WFMBbHu0mCN6FehSYuazCGzdjZiWeS450YABqAu8cQRoKZ01h4vIwrCW/YNyssRudV63T84o3tss83pV4JBqhTajxQoFNdPePlFw9nzn3Tw3OV80j6QH7XbODlnqWa/cuheAqaLqk+qx5QUBnhKwd48M9+FMI4WsHFS1KJ/mZOMStS5cN1CFLVuAKjXkkVhunZR5LrTTqA0Xibt/tpSBUrU2k1SnnuhhRB0gBBTXxNcfKLPJz3SIr7w7W/8AN/PnBM1YEoyClSy4qmeCQOSU/MmK9Zk0GXCDiDhX0ryhXsKH/wBsKcs4klllRqrGA1bwag5GNpdgDD0ugighZP2cFHqiu9PzG4xw1NboJbWdMz5n6CM0ESMOusKvNKNO7+2kXewbc/qCCy62lRAzV7p0IP0hDaVkpu1vFLmlMancRC+TU40vBXRu6aBXjl4RGcLWisJ09llt2wHmO0m8nRScRCOWaQs3VLuE9kns13Hdzi/WZtagIQh8iqhiCMKwLtBsM2+kuS2BzKRryjlj+L2dbdrRT27GLToRMJISodVQ6yTuNRmIazcuhlGIIT3km8k/SIrKtRxgFp4BxsHFteafyk4pPpHU2i+CqTVfT77Ku2PA9ocR6xZr07iSuugDc0tOLag4kaVooeENpe22JkdFMgV3qwV5xTnrqj1Ktr7pwFeB05RLKzC1qDTqLxORyUOIOsU830ldFlPs8F+82u83nQ58uMSzNnFJqKoIyphA8rNuy1A0sqAzSo1h/IbQNzHVcTRX884ZNxFaTFqbUVS68m8O8MFfvAz1lhXXaV5YEcxD2bsXVJqITuyikGqapMUTT4SarpLJ7UOtC68npUZfiEP5CcbdFWHP8FfCK2qZSrB4UOV9PzEDTNnlshbasNFJ+YggLi6gA0UC2fNJgN6zKdZPVOik9k+WUAWbtgpICJhN5Pezh9LhtwXpdwY+6T8oJgFu2nG8Hk3k94ROqWZfFWyK+R8okcFMFCnAiqT9IBdsZJN5pRbXurgeRggBnpFxk1TWn8zETs24gi64KHfmP2jP64to3JlFR3hn+8SvWe0+m82QeWY8I1L4Gv7BpuyULF5sgHhlAJbdRh86RDMSTrJJQTT+ZiNO7S3QAtNTwhWMj2eTb+7Rn2U68BEKGgUrVSt5aqa4Jo2P9p848uTtZNlKR06xgMqJ0/CBC+btR1QoXXCNxWqnlWkPRP0Xq37oBrQHwEVp84RSZh2iwdygfIiLpODq4QjQUyxezddTMJ4oP+8RY9oZbpJSYTdCiWioJNaEpF4A0xzSB4xUfZooh94HVCT5K/ePQEjEVy6wPnX4Axgs+a3dtZkJutqTLp3MISzXmpPWPiYTuTDildIoqKq4rUSondUqzhxbkg6mdeZQglSHFIAQipok0TSgJ7NIaWb7Lp13F1KWUkZuG8ocQhNSDzpBtCpFPMusivzAz3COEy6jUgE0zpjTnFzk7Elm5xxlxYebZbHXNEgOVF5OB62ZGuUSWjbDaAUtJFOAw9IFh8iGxJkKq2eYO7/nI+EMHWaaRWy8UOFQ3k+BizSk8HUV94AVrqMMfDLyjMyIUppzg2VmbvZxJ1MQKaP75R0yaQGEbMNCtTireflHM9KpcF1Qr8vGIJeYghcxuzgBEk4HWE3VDpWtCe0nx0hjs/tgtk9VRUjVJ7Q5QxZGHWxrpCK1dnKG+xpjd+kLKCkPGbiXx37LaaMTdc7wwUOe+PP7e2bmZBYVVRSDVLiNPpHFmvKJq2q66nNORPhrF0sbbQKHQzSRjgajA+eUc/5Y3rh0XHIih/1FEyfv8F/9RIof8k684ttgWIWEX1FLwORGNBz0iS2/Zu24emlDhmW//rCWSnnpVZCagA9ZCsvLSLxnGRCUHHpZX7IS4LzZx3awkmpApOIII1GBh5JWizMYoPRO905E8DBL6/ddT/lDiAFk7T3aIfBI0cT2h+YaiLEWkLReSUrSfeGI8RpFYnLGFKoNRAMvMOMKqhRTv3HmMjCtBsezdjg5YfzQwkflVtnDCG8rtSk4OJuneMUnw0g68hxNR1h/NYZS+wOP0VMLSc+qf9J+kcpCm1XmyUK4ZGHk3YQNSny1hK9LLb0w9P2hq+hLH1nbaA0RNJ/zEOjJhYvsqChw+YihFQOHoflHUpPOsKq0oj8OnlBujUXRcwaXXEhSeOPrpCh+y6G/LrKVd0n4GCrO2uZe6rw6NeV7Q84nn7PITeTRSc6pxB+kG0zU0LBtOUC7MN4j3gKH94hEghfXV7xqOUYy4mYANapScQRiCOMVy3bcUXLrZolOGEc83KT8o6IJRXpjppPVHIfCOH0w6k9mZld1IYcqUXhUBHVF0E9YjCpHnB6fZ5NqzDaOa6/7QY6jkpnn063FyVVTSSNUpPmAYPV7L1ntvIH5UFXqoiIZnYF0Ju/a3KAAJAATQDLLhxhXsZBGwVUzhBPabUPVJ+Ueik48lA+YofiY802P2SMtOocLy3D1k4/iSd5MelL978vwrT5Qox5b7R9rpiz5taJcNoDqQ6VlAUoki6oVOGFzcc48ytLaaZfJ6V91ddLxCfBIwEes+2mz0FDD6ty261OF4BaDQDrZHDjHjN1AGN4nwSPM1MMhThDtFA3cDpwpTOITUxM4oUwAFOJJPKCf6i70JSD93UBSQlIG8EkCpyPlGALzBclMltQUDQjygfpjHBVGMW5TtaHf404RwVQqsudumijgqnhuP80hqtBBhKHOg9ugyVdpnAKY2FEwAjdMwVmg8TBv2lLY4wmamKYJzg+Sla4qxMAZMFmbDMwS4OooZEYVMLFzRCujmR1hgF/Cu+L3LN0EV622ELJChy3xug5w3Z9sTEndUaqaVkc8OBi1B2VtBFTRLmihgfGKDMS0xKtioLkucQDiBX4QTZVmqdCnZNfWRSrRPXpQEmmorURGWL5ReORVsNtnZpyXVUjDRQyP0iWztp1Ioh8X0aK1HjrDKwttwr7mZTTQhWXrlBNrbHocSXJY1Gdz6QI5GtSDLGntHbaEqF9pQI/mccPSqXBQi6r0MVSXfdlV1TUUzQYt9nWq1NCgoleqDgeaTrHQnfDnaaK9O2SpJygSWmVtGqTThmD4RcXpdScCLydxzEKpyykqFUxqBYTZW0KHOqsXVfzKGM3JAipoQfeHzEUmYlSk7uMM7K2nLfVdqU94ZjmNYy0F0+ndoWDXLPT9jCV1tSDdWK/GL0haVpqggg7sQfpC60JAKwI+o5HWHuxKaKY61XiPWDbKtx1lQQlRUFYXTjHVo2aWgVg1A8+REbs1IbQZh0UVpyiWR+UVxr0yfaCeDDVxIopWJ8Yp4VvzMd2haBecKlZaQMVw2KHlfsXLP09cPqeyustau42w2P0dKr/5EfpgmYWN4HiI8QR7SJsJIQW03iVHqXzUgD3yRkkDLSFk5tjOOdqYdodEq6MeSKRQWz3GbfQnFSgBvOA8zgIrtp7YSbeb7ZO4KCvRF4x4u+6VmqiVHeSVHzJiFwRgWeoyW3cu5NMobvErcSkG6QBU0xKqH0MejV6w8R8D8jHzZYz1yaYVudbP+tMfSCzlz+NR84DMire0yzumsp0AVU0UrH+CqH0Jj5/m5ctqKVChH8wj6jmZcOIeaIqFgg/5p+tY+aZ6aUF3biR0ZUkXuuRQnVWePCMgMXIZUcklXKvxEaEuqtw4GuRIAHPdEjj6lZknxiBZyoKYUPE74IBguykJAKnUqO5FTTmSKRA8lu7RINd8QOtdVKhkfiMx/N8ctSyl9lJPIVjGOkPUOHrFks2YDqQmvWAqOIFap5j4QgmLNUhNVU5VqY3JPXVJINCMa7iDhAYUWRTMc3YN+3BaAoJFclbgeXHOBCqEHJWBDaTchOhVIJlnyThGMWN6eCU7zCFlkrXVWZOUEOO0TxjqzTVUAai3S6ElsJUARShBinW1sgtlfTySikjG6DQjfThwizMukmgygwu3RGs1HmUztCl/CaRdcGHSpFD/AJpgixdrHJVVAq+jnpwh5tHsyh+q00S5v0POKIZAtLuuAp4jL9xAcVIKk4nrbU3K2ijGiV94YHxis2zsw7LqvZjMLTX5ZRWW2HWSHEHDRScQecXXZ3b0LAbfAxwxyMQalj5wvamQWZtepNEvi8Mr47Q5jWHYebdF5CgdxT8xHFo7Ktui/LkVzu/SKg7LOyy6iqD6HmIvDIpEZ42izTUreHWHjpCGbs2mUNbL2jQ51XBdX6HlDF+TBxEVJFNYnHGFVQabxoeYixWftWhdA4Lp9PAwJaVng/UfOK7MsFKwjMqwFPjCsZFytBpt4i6QUDFX0MUzam2L6riOymGNozP2ZkIBxIx3xT1OEkk5mJY17l6ZXI/EfK6dAxoqjmsckx0nKPkHAco0Y0jIRkKE0Y4cjuOHIxgcKooHcQfI1j6WQ5ebB/CFfAx8zuiPozZ5wrlGFY9ZpGn4BGYUMkmi+afgf/1Hz/7QbC6KcmiCB94FpTqUrF4kcATHveP3Zod2W8fUCPL/AGyyoafZfumq0FGgFUmuJIOOOkZAZ5W3KE40oN5wH7+EObM2KmXhiUss1rfdUG0nSqUq6ysNwheu1FUwASe8KlX6lVujlSBX5tasVLUeZxggGrEiy3OJR0iHmkHrLV1UKoMaDdUgDfSGtr2milEKTTuoFAPKKc4sVN2tNK5+kMLN2emJg/dIUoaqySOajhWAwo1MPAgjHGFtSKRdpf2fhFOlWVHuowHio4/CBNobAQEDowAU6AZjWp1MY1C2xp41IO7Ebxw4iGqkU4/MaGKrLuFJrlT14RZ5J8OJA8vmIDCmaOMMZVN0QO1Lx26o5CFGMmZqphhZCCYToTUw6lF3RACixskJEcOzELEzhiB+dJNBGGsOVM1NBHM3ZKHk0WMdDqIjk2qYmGCVQAIpq5F6TX1esg6HFJHEaGC02WxNCrZ6NzVOkWlxsKFCKgxWrQsItqvt1puGY5Rum2gaRtuYkV3V1KR/MDF4k7Vl55FFUrviofbQ4i66K/i+sJ3pJbCwpknfQbolLHu0WjO9Ms9vbGKRVSOsn4QpkrecZNF1Ukb8x9Yd7Nbd1o27gcscjDe19mWplN9vBXCDHLTqQJYr2hcidaeR0iFAHVOvlCgoCLz6wK43eUJkyLiJgooU3T1jQjARlv2qF4E1AwoIM36flGgvK9MS2paCnVkk4aQJGKMarHQlSo5m7dmVjKxqMJhhRmnIRuMjIATUaXGRkYyB3I9k2Z/8Ix/6afgIyMjMKDx2U/mT8YpntX/tsfnV/tEbjICAzzRWcRrjIyGARx6ZYP8AZ/xb/wBsZGQrCjp/+2ecV6dzMZGQBmVRzPxMM7KyHOMjILFQ7czPOIFRkZCjHEvnB0ZGQGFGRHL9qMjIxhm1E6Y3GQo53HCo3GRjFbV21czBEt2x+UxkZDMC6JXv7njF9sLsiMjI5sp0Y/kDt7+6fyxRZjtGMjIfD1iZuEEZGRkdZymRgjUZAAf/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2" descr="data:image/jpeg;base64,/9j/4AAQSkZJRgABAQAAAQABAAD/2wCEAAkGBhQSERQUExQVFRUWFxcYFxcYGBgUGBgYGBcVFRUXFxUXHSYeFxkkHBUUHy8gIycpLCwsFR4xNTAqNSYsLCkBCQoKDgwOFw8PGikgHBwpKSksLCkpKSkpKSkpKSkpKSkpKSkpKSwsKSkpKSkpLCksLCkpLCkpKSkpKSkpNikpLP/AABEIALEBHQMBIgACEQEDEQH/xAAcAAACAgMBAQAAAAAAAAAAAAAEBQMGAAECBwj/xABFEAABAgMFBAcFBwMDAQkAAAABAgMABBEFEiExQQZRYXETIjJSgZGhB0KxwdEUI2JykuHwFTOCorLxUxYXNENzk7PS4v/EABkBAAMBAQEAAAAAAAAAAAAAAAECAwAEBf/EACQRAAICAwEAAgICAwAAAAAAAAABAhEDITESQVEiYYHRE1Jx/9oADAMBAAIRAxEAPwA6UkklKeqnsjQboYS9kpPuJ8hEtmy1UI/KPgIsVnyUAYAk9m0H3E/pEM2tlG+4n9Ih5KMAQXSCArDuyTfcT+kfSFU3s0lPuJ/SIvkQvy4IjAPNXbMSPcT5CIVSiR7ifIRcrQs0RX59CWkKWs0SkEk7gIUZCK1phDDKnChNckigxUch/N0eYWiakjAmpUo71nPwGUWC2LaW91lYAFXRpp2a5V3kD1rCFEveVTTM8tfp4xxzyemduPHS2RSMgB1yMT2fgVfEQWGwMaDhh5mJyivAD0EcV97dlzifpsrSRE62ALtBeOeHkmJlygFG0gFXvHju5D6xwg3eucz2eeqo0CQOKvQQRSNaQTQAUGX1giVlhiogUTicMzoIjQiDX0XQEeKuZ08IVsaKA3ACSSBU8IPsKzAtypAoOECpbvEARcbKlQ03U4UFTCWO9HFrzaGG6BKb6hhgMOMU1SRmQPKDbTnS64VaacoBcMEFGS8r0iwkAY54aRd7MsxAAF1PkIVWBZl0VPaOfyEWuVZpDomyeWkUd1P6RENtzCGkUCU31ZYDDjlBqnghJUrIRUZ2ZLiys6+g3QJy8oMI2wEsjcPIRG4ykaDyEEqiAipjms6qSOGpUE9kcMBFis6zUgDqp8hAdmSlTXyixSjMViiM2SS8inuJ8hDBqSR3E/pEYy3BaExVETSJNHcR+kfSJPsaO4j9I+kdgRuGsFHH2RvuJ/SPpGjKo7iP0j6RMDHJMazURfZEdxP6R9IiflUYdROvujhwgmInzl/N0azEFlNdRH5U/AQ/lRSFFmD7tH5U/AQ0aXHoHANmXYjetllBKVutpKQCQpaQQDShIJwzHnHle0ftZdl5t5pttno2Lt7pCpK3CbtUoGFD1txyJhzIty9phyYBdAX0JACii7RIQoGmFapXjrQHQQrv4HgoX+d1+i8DaGX/AOuz/wC4j6xM3aDa+ytKuRB+EUtewctiKvdpI/uHJV3eOJjVn2UxKvthp5y/fWgtqeKxdLbqx93XDJBrx4wsXO90VmsHn8XK/wBpf2W6bWmhJIA44R5Xt9bqXlJYZUFIFFLUk1BOaU1GBAzPGkWHbPaxpsKYvVeuhQTQkYkgXlZA603R5fMTKUAAZn4b4nmnrygYYb9MDmlVPAYCNttXRTU5/SOnGyki8CCaXRvrryjiYWUA1FCNDhSOOmd1o2saCIym9+VI/niYxzAAA3iqmlCK+7HDppRIx38T9NIZKhG7OUmpqchp8BHSE1NYkLeSfE84lQ1UgCM2FEsiAFXyKhOQ3nT6xw6akk5nGJHHQKJGQ9TqY6alVLIoDTfTCJsotBlgSN5V46QRtFaWHRJP5vpBrqxLs4Z5DnviqOKJJJzMYD2RqMFWRJX11OSfUwIRUgDWLXY8oAkUhkBsZyTEOGEwJLNxzas/cTdSesr0GphuE6sAtufvqup7Kc+JhWI6jFRzSlbOmKpEK47l5ap+MYhP7Q3kZWgjJGkwqTYhqw3EDDUMGkRaJBkzSYISY4QmJBDiG70dRxSN1gmNkxoGNxqMY3WIX9PH5RJET6svH5RjHUgfu0flT8BBTk0EC8qt0UKqCpCagKVQYkJrU00gGSX92j8qfgIUW3PETDVy+VJx+7TeUkm9SisheAoQuiSnEGqY9E4CnbV+zR96dcXLutvBxV5RUtKVJUsBdMBRSQlSSCnQjCLVOWFOS7Yl5FLfRGXQ0tRKUKvjpgpaarBCj0l6uOPKIbGnG0TDKUXUgF0XA4l9QU7S8brIogXkowNUpAAHC8dJGozZ56zZlqIAWpVxTRCk1dLjawmlEOtpcyw7QByFRhWD3bdmmWEvTTLVUuXrzTqbqjQpSlLdSamtDjvMXK/Hj201o9LNPMJUapVeSihoaoTVSEpwKgk5Yawk21G0GCUnTFiny6tbrqqlSipZ3nKg4YXRwTCZ9ZcdzIGZI0A1hjaTwSLifIeuX8wgFDd0YVJVStBlXIYjA89Y5F9nY/olUlThrXqppUk1OGAG+piRMzVVe5jjiDoBHC03U3E4mvmTwiSXlgTQ9lOKjvO75ecBsNUdJwBUe0rLgN/jpwjTCNd2XONuLqaxwp3EAZDDx1hRuBrbUdLNxJVqagfMxJZ91daqoR8IGecStwAqoDgK7vkYWtjWqILLSFuhJUkVyvVoTuqMjxi7ys0phISUK6NPvJIdTStaKGaYrqdkQFgpeScagHqmmlDlG5hxxtS0kkaU4b4ovKWyMk5PRu27S6ZeAokZD5wqcMTLjJOW6RdNBifkIj1nRxUG2JZ9esoZ5cotcnLgAAQLJMUhqyiGRNna3AhJUchjFTmrQK1lR19BpBW0VqXjcScBnxMIOmhZFIKhshcdjGAGXqw/sZhpVekKhTdElFydFHJRVkclLVNYdyzUFS0ixoswcmVbHvGLrDJHO88WQstwY2iIUrR3hBTdDkR5wfLQvtP5OwI3GUjAYATdY1WN0jREExqsYTGUjDGsxlYgmDl4/KJSqB5heXj8oJiqtbWOJokNtEJbqVdKBeF1JFEhJKcwdcqawutSbW8A8tCFAUyPTtAAiqD0dHBhiUrSU4ZitYCat1lDYTdWTdT3RhROGZqMPKghgoBQDgwpksoUoJGRAm2KLQAKii04ZYiOyFs5ZJIWTe3DKVpSHFru1obvQMpNMLrbYClaDEkDwi67N+0CXmUgKUGndUKNAT+FWRruz5xSZhxBISShwE0KS+Xga4/20NhxQwyqIUz+xzzjriWG1XUquJASRUJF28SBQGoPOsO7E0euTe2Eo125hoUNO1U1GeAxjwXaSeCpx11twGq6oUm8cAAEnrAY0A0iwf8AdzMXgOiJUdCQ4a6g0NPSLHZ3sgmVZ9G0COzXI8gVEnxEGxKKhZUxLvqqtXROHApWCRepUOIu0udYdk1GOkbWz0Sgq/fv1AKDUEVoSK0IVpdUMDF6d9kaGEhZdQtYI6p+VTj5RHbOxziWj0QS8ilVMqrid7ahkRjTXjEJQ+jojk+ykr+77Kr1+l0ZeJByVpgTrjGPP3QECnPIFRzNfSDZeSZWRRS2nKFKUr61FDClcwf+RrHCLETVSXypKh1kkCqFJHax1HEYjURKt0VcvkI+z9E0pS0lKiABW6pKicihQ89YUlBERTE9UhIrcQKJBxw3niYOkp1tw3SkimNa5AeEZqzJ/YfZVnApNVXVKFeN2tMOZpElobKIUnqulLlRdvUu8QQMRzhJMWqoO3h5fgyIHIRJMzTyk3k9dO9BvZbxmPKKY0qtiZJO9D+TQtlF1dTwUEuIJ/CoYivHGA3DXGMlXVKQm/nSNOGOfLJN6OjFGlb+QZ3cMzD6yZC6njmTvML7KlLxvnw+sWaWYiaHZPLtxHbNodE3QdpWX1gwkJSSTQCKVa9o9I4TpkOUEQFeegUuRp1yIkKxEGhrLNs02LxUTimhAOI8YtZunFTYr3kYekKLOlmFpqB0alJGR+USPSUw3i2pLqd2SvKOiMGlw5Zzt9ojeslRUSy6OCVYQLMWnNy/bQq73h1k+kcO7RoJuPoKVcRQ+Ebbn1jFh8KT3HMRyrFUyLTJ7K2qU6qgQF6wxVb7daOtLbPeFaekRys0EdYspBV2lIpByJptwUwPD9jFUkIblbTB/tPg8FQybtpaf7iPFOMV6Z2dbUap6p4YekC9BMs9hy8NyoEsSYym0XeXtNteShygoYxQk26k4PtlJ7whpKWgRi06FDuqjnlg+iyzfZarsRrhQ3tERg4kp45jzg9qfQsdVQiLg0VU4s7JgeZGXj8oJVEMxp4/KFHPE7Pn0qLhKb1WwNKgDA0JyOURz1vOtgKRQkZqUKrpp96mi8OJ3RZk+zostqf6TBSaqFwgAKI94nSu6A9pNiehk3nS+FXQKANLANVAdpWAzJ8I96Lwyg/faVHkyWRPXAD2e2nMzVoMtuPOLQLy1AqJBCUk48K3RHu7DAGkeQew2Qq9Mvd1CWxzWq8fRA849kQqOGRdC2fVdcqMCKEHwgWctdZHWWacMBywhjak6y2hS1lNUprvVQY0Cc98UC19ukuC600ogY1WQgeAzjGHzDoU4EiumPPHxh+JTCPFrV2imS10rS1ISQDVIu4H8VK8M49F2A2xE5KgLUC82AF71D3V036HjzjAIdrNkEvJU4gJ6WmuAXTQmmB4x5vaTrzSCysruqNaKB6oHuhRzxj1e0rVANKwkmlIcBCgFJOYViP2iU4/RXHKns8wlmkKqFuXDoSKp8VDsnmKQymvu0BJDV+lL7YCbyMLt6mBOtfjDK1Nkm0npG1G4D1m8zyTvBitWjNFSlVw54eHCJXei1VsXzaipYFQnicKeOkOrElFJJUuqaZFKhRflnEDDrpUGnU3q5FQCqD827kYKefS31UgADQQ83SpCwVu2NjMCJWJFx4VQklINFEY08M4jsqxXHGg6FtlJPZJ3bz7phrZrhlCVKQtIV7wNU/qHziKwyLf5orQfJSl0AUpDWXagFe0Yu1ASvwFfMYHwiJe07ZQoISpK9xyHjAeJpWBZFJ0DbSWl/5YyGfOKjMO4wXOP5wofdxhUrKPQz/pSygOAXkHMpxI31EW6zLNbLCQpKXUjIjBYB38RCPZd5QaUQsA1wSrAHkYeS80heGLDnkCfhF1A55yZk1Y6Vj7ly6oe6rAwomJ+Zle2lVBrmPMQxnrQW1hMN306OJ+NRlEH9TvCrLoWn/pufAGHi3HRzyt9BP+1DMwLryArjrBdi2fKAqTfPW7KVYXeRhezZMs66FLbWwUmqrvYPKLHNbMtuirSgd2+KrfBURu2A43iy5UbjiIEVOgGj7ZSe+mIi1NSx6qiU7jiIMl9oG3Oq+i6d+kEOydh1dKtOJdTuOcSt2wMnBdP4sR5wK7YCVddhf6TA4n1oNyYb6RO+lFfvB4akx0pKVJrQEfqHnnC1+yU5pqg7xiIxqXbVjKvFJ7isPQx2u0lIwebI/GjLxENYKIxOvtDEBxPnErNotKyJbV6R0h9C8UKB5YHxEDTDCT2k+IwPlA83w1jZq03UY4LTvEEnaRBArgf+IraG1IxQqo3a+UbctBJpeSK+UTeOL6h1OS4PLetxtEmsKViWcqivZwoK1OMJNp7clnZJ1tTib5bNCXVOdYAHBN44kinjFBtmeMw6pw4VoEjupSAEjyHmTC11vCkVTELx7LbeLUu8hCRe6QKUo44FICQBwuq84tT9rur7S1U3A0HkI889nwureSdUpPkSPnF0KonLoUWiybGbcbQtdSFZitB2rpyxPnHh1uzLqHXmSboQtaCEpCKhKiMTma03x7zssu9Kp4KcH+pREeSe05oMWk9daaq5ddClgrJvpFeqolPaCvdgoDKY0ytfUSFLI0F80G+gyzg+yZ16RfQ5S7XApvZpOCgqmXj8oCdtBZUVFxQJFDcN3AZC6KUTjkABugVTKiaUUTniPXGGFPYnrQStIcSRdUKg5/wwMmbJNBj8BFD2btU06EnDNPA6jxw8aRZ5e0gnCEY6LCwinWvY+gha8/LvLCZpkBQPaOF4fmER/1bQYndA08sEVXTlp9Ym43seMq0OJfZtgXglS0IV2akLSnkrdzAhP/ANmVsTCVPN9MzUjq4hVcBXUHWB5KbcRik/dn3VYinDUR3Zm3qmVlDo6lcDmKV9Ik1JSsspRaoPfsMyyiqWcUi9jdXlQ5Ag/ONS+0xQbsw0UV99vsnmnLyhjNo+1gOS73WA/tLNUkbkqzT6iK+p0oUW3UFtfdUKoV4ZHmkgxeE/8AV/wQnFrpYWUNqHSNKbUNcLvnT5iE1oTVSSABygQyyGjeTVKjmkKvJpvGvgYGfmREc2Vz/E6MOPyvRG+/AKHSFBQ0OEdOzNDUUO8GLLYL7Vw0SChXbbVod6VQiVIo2FSlpMuN/ft0rqnDxpHSbAJF6Vmbye44L4HDeI5tKyEuoIllAK7isPIxUFT78suiryFDw/5h8cmSyRTPQJadfbAStsKHvAG8nyOIgyVsmVcvXAEFXaTp5aRTJDbcKoHhj3k4KH1h422HhVDgUcwR1VjmNYutkHaHKJBDQ6M1TuKusk8K6QM9Zim+s2oo4jFJ+kL0W46z1XU9K3xzENLPnW3BWWdunVpeR4CGoU6at9SRdfQCO8MYlVZrD4q2oA7v2jlSk1otJaV5oMBTdllJvJNw6KTin9oNgB37IdYNUEp5ZeUEM7RE0S+gKHe184lZtpxvB1N9PeEEKlWZgVQQD6+Ijf8AA6+Qd6xm3Os2rkDgfAwMt95nBYKk7lY+RjHpBxrImnDEeWnhG2bZUMF0I44j9o1mo0EsO4irS/IRJ0bzedHE79Y6dkGnRVJuk+IgDpHpc51T5iCYMqlfZNFbjh6wO+2sUvICs6GJ0zrTnbF07xHbqHBS6q8MYNgPMArARlIbSuyM4sC7LPkU7hSP9VIPZ9nc8okdBdpSt5bac60947v5WFMBbHu0mCN6FehSYuazCGzdjZiWeS450YABqAu8cQRoKZ01h4vIwrCW/YNyssRudV63T84o3tss83pV4JBqhTajxQoFNdPePlFw9nzn3Tw3OV80j6QH7XbODlnqWa/cuheAqaLqk+qx5QUBnhKwd48M9+FMI4WsHFS1KJ/mZOMStS5cN1CFLVuAKjXkkVhunZR5LrTTqA0Xibt/tpSBUrU2k1SnnuhhRB0gBBTXxNcfKLPJz3SIr7w7W/8AN/PnBM1YEoyClSy4qmeCQOSU/MmK9Zk0GXCDiDhX0ryhXsKH/wBsKcs4klllRqrGA1bwag5GNpdgDD0ugighZP2cFHqiu9PzG4xw1NboJbWdMz5n6CM0ESMOusKvNKNO7+2kXewbc/qCCy62lRAzV7p0IP0hDaVkpu1vFLmlMancRC+TU40vBXRu6aBXjl4RGcLWisJ09llt2wHmO0m8nRScRCOWaQs3VLuE9kns13Hdzi/WZtagIQh8iqhiCMKwLtBsM2+kuS2BzKRryjlj+L2dbdrRT27GLToRMJISodVQ6yTuNRmIazcuhlGIIT3km8k/SIrKtRxgFp4BxsHFteafyk4pPpHU2i+CqTVfT77Ku2PA9ocR6xZr07iSuugDc0tOLag4kaVooeENpe22JkdFMgV3qwV5xTnrqj1Ktr7pwFeB05RLKzC1qDTqLxORyUOIOsU830ldFlPs8F+82u83nQ58uMSzNnFJqKoIyphA8rNuy1A0sqAzSo1h/IbQNzHVcTRX884ZNxFaTFqbUVS68m8O8MFfvAz1lhXXaV5YEcxD2bsXVJqITuyikGqapMUTT4SarpLJ7UOtC68npUZfiEP5CcbdFWHP8FfCK2qZSrB4UOV9PzEDTNnlshbasNFJ+YggLi6gA0UC2fNJgN6zKdZPVOik9k+WUAWbtgpICJhN5Pezh9LhtwXpdwY+6T8oJgFu2nG8Hk3k94ROqWZfFWyK+R8okcFMFCnAiqT9IBdsZJN5pRbXurgeRggBnpFxk1TWn8zETs24gi64KHfmP2jP64to3JlFR3hn+8SvWe0+m82QeWY8I1L4Gv7BpuyULF5sgHhlAJbdRh86RDMSTrJJQTT+ZiNO7S3QAtNTwhWMj2eTb+7Rn2U68BEKGgUrVSt5aqa4Jo2P9p848uTtZNlKR06xgMqJ0/CBC+btR1QoXXCNxWqnlWkPRP0Xq37oBrQHwEVp84RSZh2iwdygfIiLpODq4QjQUyxezddTMJ4oP+8RY9oZbpJSYTdCiWioJNaEpF4A0xzSB4xUfZooh94HVCT5K/ePQEjEVy6wPnX4Axgs+a3dtZkJutqTLp3MISzXmpPWPiYTuTDildIoqKq4rUSondUqzhxbkg6mdeZQglSHFIAQipok0TSgJ7NIaWb7Lp13F1KWUkZuG8ocQhNSDzpBtCpFPMusivzAz3COEy6jUgE0zpjTnFzk7Elm5xxlxYebZbHXNEgOVF5OB62ZGuUSWjbDaAUtJFOAw9IFh8iGxJkKq2eYO7/nI+EMHWaaRWy8UOFQ3k+BizSk8HUV94AVrqMMfDLyjMyIUppzg2VmbvZxJ1MQKaP75R0yaQGEbMNCtTireflHM9KpcF1Qr8vGIJeYghcxuzgBEk4HWE3VDpWtCe0nx0hjs/tgtk9VRUjVJ7Q5QxZGHWxrpCK1dnKG+xpjd+kLKCkPGbiXx37LaaMTdc7wwUOe+PP7e2bmZBYVVRSDVLiNPpHFmvKJq2q66nNORPhrF0sbbQKHQzSRjgajA+eUc/5Y3rh0XHIih/1FEyfv8F/9RIof8k684ttgWIWEX1FLwORGNBz0iS2/Zu24emlDhmW//rCWSnnpVZCagA9ZCsvLSLxnGRCUHHpZX7IS4LzZx3awkmpApOIII1GBh5JWizMYoPRO905E8DBL6/ddT/lDiAFk7T3aIfBI0cT2h+YaiLEWkLReSUrSfeGI8RpFYnLGFKoNRAMvMOMKqhRTv3HmMjCtBsezdjg5YfzQwkflVtnDCG8rtSk4OJuneMUnw0g68hxNR1h/NYZS+wOP0VMLSc+qf9J+kcpCm1XmyUK4ZGHk3YQNSny1hK9LLb0w9P2hq+hLH1nbaA0RNJ/zEOjJhYvsqChw+YihFQOHoflHUpPOsKq0oj8OnlBujUXRcwaXXEhSeOPrpCh+y6G/LrKVd0n4GCrO2uZe6rw6NeV7Q84nn7PITeTRSc6pxB+kG0zU0LBtOUC7MN4j3gKH94hEghfXV7xqOUYy4mYANapScQRiCOMVy3bcUXLrZolOGEc83KT8o6IJRXpjppPVHIfCOH0w6k9mZld1IYcqUXhUBHVF0E9YjCpHnB6fZ5NqzDaOa6/7QY6jkpnn063FyVVTSSNUpPmAYPV7L1ntvIH5UFXqoiIZnYF0Ju/a3KAAJAATQDLLhxhXsZBGwVUzhBPabUPVJ+Ueik48lA+YofiY802P2SMtOocLy3D1k4/iSd5MelL978vwrT5Qox5b7R9rpiz5taJcNoDqQ6VlAUoki6oVOGFzcc48ytLaaZfJ6V91ddLxCfBIwEes+2mz0FDD6ty261OF4BaDQDrZHDjHjN1AGN4nwSPM1MMhThDtFA3cDpwpTOITUxM4oUwAFOJJPKCf6i70JSD93UBSQlIG8EkCpyPlGALzBclMltQUDQjygfpjHBVGMW5TtaHf404RwVQqsudumijgqnhuP80hqtBBhKHOg9ugyVdpnAKY2FEwAjdMwVmg8TBv2lLY4wmamKYJzg+Sla4qxMAZMFmbDMwS4OooZEYVMLFzRCujmR1hgF/Cu+L3LN0EV622ELJChy3xug5w3Z9sTEndUaqaVkc8OBi1B2VtBFTRLmihgfGKDMS0xKtioLkucQDiBX4QTZVmqdCnZNfWRSrRPXpQEmmorURGWL5ReORVsNtnZpyXVUjDRQyP0iWztp1Ioh8X0aK1HjrDKwttwr7mZTTQhWXrlBNrbHocSXJY1Gdz6QI5GtSDLGntHbaEqF9pQI/mccPSqXBQi6r0MVSXfdlV1TUUzQYt9nWq1NCgoleqDgeaTrHQnfDnaaK9O2SpJygSWmVtGqTThmD4RcXpdScCLydxzEKpyykqFUxqBYTZW0KHOqsXVfzKGM3JAipoQfeHzEUmYlSk7uMM7K2nLfVdqU94ZjmNYy0F0+ndoWDXLPT9jCV1tSDdWK/GL0haVpqggg7sQfpC60JAKwI+o5HWHuxKaKY61XiPWDbKtx1lQQlRUFYXTjHVo2aWgVg1A8+REbs1IbQZh0UVpyiWR+UVxr0yfaCeDDVxIopWJ8Yp4VvzMd2haBecKlZaQMVw2KHlfsXLP09cPqeyustau42w2P0dKr/5EfpgmYWN4HiI8QR7SJsJIQW03iVHqXzUgD3yRkkDLSFk5tjOOdqYdodEq6MeSKRQWz3GbfQnFSgBvOA8zgIrtp7YSbeb7ZO4KCvRF4x4u+6VmqiVHeSVHzJiFwRgWeoyW3cu5NMobvErcSkG6QBU0xKqH0MejV6w8R8D8jHzZYz1yaYVudbP+tMfSCzlz+NR84DMire0yzumsp0AVU0UrH+CqH0Jj5/m5ctqKVChH8wj6jmZcOIeaIqFgg/5p+tY+aZ6aUF3biR0ZUkXuuRQnVWePCMgMXIZUcklXKvxEaEuqtw4GuRIAHPdEjj6lZknxiBZyoKYUPE74IBguykJAKnUqO5FTTmSKRA8lu7RINd8QOtdVKhkfiMx/N8ctSyl9lJPIVjGOkPUOHrFks2YDqQmvWAqOIFap5j4QgmLNUhNVU5VqY3JPXVJINCMa7iDhAYUWRTMc3YN+3BaAoJFclbgeXHOBCqEHJWBDaTchOhVIJlnyThGMWN6eCU7zCFlkrXVWZOUEOO0TxjqzTVUAai3S6ElsJUARShBinW1sgtlfTySikjG6DQjfThwizMukmgygwu3RGs1HmUztCl/CaRdcGHSpFD/AJpgixdrHJVVAq+jnpwh5tHsyh+q00S5v0POKIZAtLuuAp4jL9xAcVIKk4nrbU3K2ijGiV94YHxis2zsw7LqvZjMLTX5ZRWW2HWSHEHDRScQecXXZ3b0LAbfAxwxyMQalj5wvamQWZtepNEvi8Mr47Q5jWHYebdF5CgdxT8xHFo7Ktui/LkVzu/SKg7LOyy6iqD6HmIvDIpEZ42izTUreHWHjpCGbs2mUNbL2jQ51XBdX6HlDF+TBxEVJFNYnHGFVQabxoeYixWftWhdA4Lp9PAwJaVng/UfOK7MsFKwjMqwFPjCsZFytBpt4i6QUDFX0MUzam2L6riOymGNozP2ZkIBxIx3xT1OEkk5mJY17l6ZXI/EfK6dAxoqjmsckx0nKPkHAco0Y0jIRkKE0Y4cjuOHIxgcKooHcQfI1j6WQ5ebB/CFfAx8zuiPozZ5wrlGFY9ZpGn4BGYUMkmi+afgf/1Hz/7QbC6KcmiCB94FpTqUrF4kcATHveP3Zod2W8fUCPL/AGyyoafZfumq0FGgFUmuJIOOOkZAZ5W3KE40oN5wH7+EObM2KmXhiUss1rfdUG0nSqUq6ysNwheu1FUwASe8KlX6lVujlSBX5tasVLUeZxggGrEiy3OJR0iHmkHrLV1UKoMaDdUgDfSGtr2milEKTTuoFAPKKc4sVN2tNK5+kMLN2emJg/dIUoaqySOajhWAwo1MPAgjHGFtSKRdpf2fhFOlWVHuowHio4/CBNobAQEDowAU6AZjWp1MY1C2xp41IO7Ebxw4iGqkU4/MaGKrLuFJrlT14RZ5J8OJA8vmIDCmaOMMZVN0QO1Lx26o5CFGMmZqphhZCCYToTUw6lF3RACixskJEcOzELEzhiB+dJNBGGsOVM1NBHM3ZKHk0WMdDqIjk2qYmGCVQAIpq5F6TX1esg6HFJHEaGC02WxNCrZ6NzVOkWlxsKFCKgxWrQsItqvt1puGY5Rum2gaRtuYkV3V1KR/MDF4k7Vl55FFUrviofbQ4i66K/i+sJ3pJbCwpknfQbolLHu0WjO9Ms9vbGKRVSOsn4QpkrecZNF1Ukb8x9Yd7Nbd1o27gcscjDe19mWplN9vBXCDHLTqQJYr2hcidaeR0iFAHVOvlCgoCLz6wK43eUJkyLiJgooU3T1jQjARlv2qF4E1AwoIM36flGgvK9MS2paCnVkk4aQJGKMarHQlSo5m7dmVjKxqMJhhRmnIRuMjIATUaXGRkYyB3I9k2Z/8Ix/6afgIyMjMKDx2U/mT8YpntX/tsfnV/tEbjICAzzRWcRrjIyGARx6ZYP8AZ/xb/wBsZGQrCjp/+2ecV6dzMZGQBmVRzPxMM7KyHOMjILFQ7czPOIFRkZCjHEvnB0ZGQGFGRHL9qMjIxhm1E6Y3GQo53HCo3GRjFbV21czBEt2x+UxkZDMC6JXv7njF9sLsiMjI5sp0Y/kDt7+6fyxRZjtGMjIfD1iZuEEZGRkdZymRgjUZAAf/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8" name="Picture 14" descr="http://www.outsourcedataprocessing.com/images/check-processin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455" y="3151908"/>
            <a:ext cx="1905000" cy="134302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www.wecu.com/assets/images/telephonebanking.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981" y="2574131"/>
            <a:ext cx="1637188" cy="20574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rot="1863360">
            <a:off x="691085" y="2797965"/>
            <a:ext cx="2680587" cy="707886"/>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000" b="1"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Banking</a:t>
            </a:r>
            <a:endParaRPr lang="en-US" sz="40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pic>
        <p:nvPicPr>
          <p:cNvPr id="1040" name="Picture 16" descr="http://www.procircuitinc.com/images/photos/power-distribution.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1727508"/>
            <a:ext cx="1752600" cy="148971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ecmweb.com/site-files/ecmweb.com/files/uploads/2010/01/eatonpow-r-linefusiblepanelboard.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47653" y="2451239"/>
            <a:ext cx="1066800" cy="1531958"/>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www.electricservice.com/graphics/midright_r4_c1.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24116" y="3488005"/>
            <a:ext cx="1557141" cy="10287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rot="19515032">
            <a:off x="4976373" y="2566186"/>
            <a:ext cx="4563790" cy="707886"/>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0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Manufacturing</a:t>
            </a:r>
            <a:endParaRPr lang="en-US" sz="40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pic>
        <p:nvPicPr>
          <p:cNvPr id="1046" name="Picture 22" descr="http://www.murraycoulterandassociates.com/wp-content/uploads/2013/09/mutual_funds.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68455" y="1415284"/>
            <a:ext cx="2248773" cy="150605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2575636" y="1305222"/>
            <a:ext cx="3672764" cy="646331"/>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36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Investing</a:t>
            </a:r>
            <a:endParaRPr lang="en-US" sz="36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extLst>
      <p:ext uri="{BB962C8B-B14F-4D97-AF65-F5344CB8AC3E}">
        <p14:creationId xmlns:p14="http://schemas.microsoft.com/office/powerpoint/2010/main" val="42035670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How I learned to program</a:t>
            </a:r>
            <a:endParaRPr lang="en-US" dirty="0"/>
          </a:p>
        </p:txBody>
      </p:sp>
      <p:sp>
        <p:nvSpPr>
          <p:cNvPr id="4" name="Text Placeholder 3"/>
          <p:cNvSpPr>
            <a:spLocks noGrp="1"/>
          </p:cNvSpPr>
          <p:nvPr>
            <p:ph type="body" sz="quarter" idx="11"/>
          </p:nvPr>
        </p:nvSpPr>
        <p:spPr/>
        <p:txBody>
          <a:bodyPr/>
          <a:lstStyle/>
          <a:p>
            <a:endParaRPr lang="en-US"/>
          </a:p>
        </p:txBody>
      </p:sp>
      <p:pic>
        <p:nvPicPr>
          <p:cNvPr id="3074" name="Picture 2" descr="http://blogs.mtu.edu/biological/files/2012/03/keypunc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1202531"/>
            <a:ext cx="2359025" cy="1877208"/>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4" descr="Image result for IBM Terminals imag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Image result for IBM Terminals imag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80" name="Picture 8" descr="http://www.kermitproject.org/dg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762" y="3126548"/>
            <a:ext cx="1602054" cy="152400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http://upload.wikimedia.org/wikipedia/commons/thumb/e/eb/Hierarchical_Model.svg/548px-Hierarchical_Model.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400" y="1365239"/>
            <a:ext cx="2716874" cy="1551792"/>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http://ib-computing.net/images/Payroll.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19047" y="1182752"/>
            <a:ext cx="1709884" cy="207479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www.computer-history.info/Page4.dir/pages/PDP.11.dir/images/KennedyTapeDrive.big.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07160" y="3063707"/>
            <a:ext cx="1180055" cy="1770083"/>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http://t3.gstatic.com/images?q=tbn:ANd9GcSL44Ewpa_NVXGyICBjRi4xgh8HvxtgwHe1EpVuK8U82nl43Dl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29400" y="2917031"/>
            <a:ext cx="213360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encrypted-tbn1.gstatic.com/images?q=tbn:ANd9GcSwRmX-oa81dXjSqd4u2ym_b0dQjnVzhqyZpdQu4CqpchxGhdoVcA"/>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25106" y="3357529"/>
            <a:ext cx="1771167" cy="1293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8715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programming zone</a:t>
            </a:r>
            <a:endParaRPr lang="en-US" dirty="0"/>
          </a:p>
        </p:txBody>
      </p:sp>
      <p:sp>
        <p:nvSpPr>
          <p:cNvPr id="4" name="Text Placeholder 3"/>
          <p:cNvSpPr>
            <a:spLocks noGrp="1"/>
          </p:cNvSpPr>
          <p:nvPr>
            <p:ph type="body" sz="quarter" idx="11"/>
          </p:nvPr>
        </p:nvSpPr>
        <p:spPr/>
        <p:txBody>
          <a:bodyPr/>
          <a:lstStyle/>
          <a:p>
            <a:endParaRPr lang="en-US"/>
          </a:p>
        </p:txBody>
      </p:sp>
      <p:pic>
        <p:nvPicPr>
          <p:cNvPr id="4098" name="Picture 2" descr="http://pcchip.hr/wp-content/uploads/2014/11/program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649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5261" y="2112466"/>
            <a:ext cx="9294532" cy="923330"/>
          </a:xfrm>
          <a:prstGeom prst="rect">
            <a:avLst/>
          </a:prstGeom>
          <a:noFill/>
        </p:spPr>
        <p:txBody>
          <a:bodyPr wrap="none" lIns="91440" tIns="45720" rIns="91440" bIns="45720">
            <a:spAutoFit/>
          </a:bodyPr>
          <a:lstStyle/>
          <a:p>
            <a:pPr algn="ctr"/>
            <a:r>
              <a:rPr lang="en-US" sz="5400" b="1" cap="none" spc="0" dirty="0" smtClean="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The Programming Zone</a:t>
            </a:r>
            <a:endParaRPr lang="en-US" sz="5400" b="1" cap="none" spc="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endParaRPr>
          </a:p>
        </p:txBody>
      </p:sp>
    </p:spTree>
    <p:extLst>
      <p:ext uri="{BB962C8B-B14F-4D97-AF65-F5344CB8AC3E}">
        <p14:creationId xmlns:p14="http://schemas.microsoft.com/office/powerpoint/2010/main" val="17514822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286032"/>
          </a:xfrm>
          <a:prstGeom prst="rect">
            <a:avLst/>
          </a:prstGeom>
        </p:spPr>
      </p:pic>
      <p:sp>
        <p:nvSpPr>
          <p:cNvPr id="7" name="Rectangle 6"/>
          <p:cNvSpPr/>
          <p:nvPr/>
        </p:nvSpPr>
        <p:spPr>
          <a:xfrm>
            <a:off x="2209800" y="411822"/>
            <a:ext cx="4398961" cy="923330"/>
          </a:xfrm>
          <a:prstGeom prst="rect">
            <a:avLst/>
          </a:prstGeom>
          <a:noFill/>
        </p:spPr>
        <p:txBody>
          <a:bodyPr wrap="none" lIns="91440" tIns="45720" rIns="91440" bIns="45720">
            <a:spAutoFit/>
          </a:bodyPr>
          <a:lstStyle/>
          <a:p>
            <a:pPr algn="ctr"/>
            <a:r>
              <a:rPr lang="en-US"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Toxic Code</a:t>
            </a:r>
            <a:endParaRPr lang="en-US"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8" name="Rectangle 7"/>
          <p:cNvSpPr/>
          <p:nvPr/>
        </p:nvSpPr>
        <p:spPr>
          <a:xfrm>
            <a:off x="1090036" y="1338900"/>
            <a:ext cx="6917278" cy="2585323"/>
          </a:xfrm>
          <a:prstGeom prst="rect">
            <a:avLst/>
          </a:prstGeom>
          <a:noFill/>
        </p:spPr>
        <p:txBody>
          <a:bodyPr wrap="none" lIns="91440" tIns="45720" rIns="91440" bIns="45720">
            <a:spAutoFit/>
          </a:bodyPr>
          <a:lstStyle/>
          <a:p>
            <a:pPr algn="ctr"/>
            <a:r>
              <a:rPr lang="en-US" sz="5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Un-Readable</a:t>
            </a:r>
          </a:p>
          <a:p>
            <a:pPr algn="ctr"/>
            <a:r>
              <a:rPr lang="en-US" sz="5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Un-Decipherable</a:t>
            </a:r>
            <a:endParaRPr lang="en-US" sz="5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r>
              <a:rPr lang="en-US"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Un-Maintainable</a:t>
            </a:r>
          </a:p>
        </p:txBody>
      </p:sp>
    </p:spTree>
    <p:extLst>
      <p:ext uri="{BB962C8B-B14F-4D97-AF65-F5344CB8AC3E}">
        <p14:creationId xmlns:p14="http://schemas.microsoft.com/office/powerpoint/2010/main" val="11747974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Complexity is growing exponentially</a:t>
            </a:r>
            <a:endParaRPr lang="en-US" dirty="0"/>
          </a:p>
        </p:txBody>
      </p:sp>
      <p:sp>
        <p:nvSpPr>
          <p:cNvPr id="4" name="Text Placeholder 3"/>
          <p:cNvSpPr>
            <a:spLocks noGrp="1"/>
          </p:cNvSpPr>
          <p:nvPr>
            <p:ph type="body" sz="quarter" idx="11"/>
          </p:nvPr>
        </p:nvSpPr>
        <p:spPr/>
        <p:txBody>
          <a:bodyPr/>
          <a:lstStyle/>
          <a:p>
            <a:r>
              <a:rPr lang="en-US" dirty="0" smtClean="0"/>
              <a:t>Chart </a:t>
            </a:r>
            <a:r>
              <a:rPr lang="en-US" dirty="0"/>
              <a:t>from </a:t>
            </a:r>
            <a:r>
              <a:rPr lang="en-US" dirty="0">
                <a:hlinkClick r:id="rId3"/>
              </a:rPr>
              <a:t>http://</a:t>
            </a:r>
            <a:r>
              <a:rPr lang="en-US" dirty="0" smtClean="0">
                <a:hlinkClick r:id="rId3"/>
              </a:rPr>
              <a:t>www.qsm.com/blog/2011/determining-market-share-popular-programming-languages?page=2</a:t>
            </a:r>
            <a:r>
              <a:rPr lang="en-US" dirty="0" smtClean="0"/>
              <a:t>  Kate </a:t>
            </a:r>
            <a:r>
              <a:rPr lang="en-US" dirty="0" err="1" smtClean="0"/>
              <a:t>Armel</a:t>
            </a:r>
            <a:endParaRPr lang="en-US" dirty="0"/>
          </a:p>
        </p:txBody>
      </p:sp>
      <p:pic>
        <p:nvPicPr>
          <p:cNvPr id="1028" name="Picture 4" descr="System/370 Model 16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1236909"/>
            <a:ext cx="4216594" cy="341886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343400" y="1888331"/>
            <a:ext cx="4572000" cy="2031325"/>
          </a:xfrm>
          <a:prstGeom prst="rect">
            <a:avLst/>
          </a:prstGeom>
        </p:spPr>
        <p:txBody>
          <a:bodyPr>
            <a:spAutoFit/>
          </a:bodyPr>
          <a:lstStyle/>
          <a:p>
            <a:r>
              <a:rPr lang="en-US" dirty="0"/>
              <a:t>Main frame development</a:t>
            </a:r>
          </a:p>
          <a:p>
            <a:pPr marL="285750" indent="-285750">
              <a:buFont typeface="Arial" panose="020B0604020202020204" pitchFamily="34" charset="0"/>
              <a:buChar char="•"/>
            </a:pPr>
            <a:r>
              <a:rPr lang="en-US" dirty="0" smtClean="0"/>
              <a:t>1 </a:t>
            </a:r>
            <a:r>
              <a:rPr lang="en-US" dirty="0"/>
              <a:t>Operating system</a:t>
            </a:r>
          </a:p>
          <a:p>
            <a:pPr marL="285750" indent="-285750">
              <a:buFont typeface="Arial" panose="020B0604020202020204" pitchFamily="34" charset="0"/>
              <a:buChar char="•"/>
            </a:pPr>
            <a:r>
              <a:rPr lang="en-US" dirty="0" smtClean="0"/>
              <a:t>1 </a:t>
            </a:r>
            <a:r>
              <a:rPr lang="en-US" dirty="0"/>
              <a:t>Language</a:t>
            </a:r>
          </a:p>
          <a:p>
            <a:pPr marL="285750" indent="-285750">
              <a:buFont typeface="Arial" panose="020B0604020202020204" pitchFamily="34" charset="0"/>
              <a:buChar char="•"/>
            </a:pPr>
            <a:r>
              <a:rPr lang="en-US" dirty="0" smtClean="0"/>
              <a:t>1 </a:t>
            </a:r>
            <a:r>
              <a:rPr lang="en-US" dirty="0"/>
              <a:t>UI device</a:t>
            </a:r>
          </a:p>
          <a:p>
            <a:pPr marL="285750" indent="-285750">
              <a:buFont typeface="Arial" panose="020B0604020202020204" pitchFamily="34" charset="0"/>
              <a:buChar char="•"/>
            </a:pPr>
            <a:r>
              <a:rPr lang="en-US" dirty="0" smtClean="0"/>
              <a:t>1 </a:t>
            </a:r>
            <a:r>
              <a:rPr lang="en-US" dirty="0"/>
              <a:t>Developer </a:t>
            </a:r>
            <a:r>
              <a:rPr lang="en-US" dirty="0" smtClean="0"/>
              <a:t>IDE</a:t>
            </a:r>
            <a:endParaRPr lang="en-US" dirty="0"/>
          </a:p>
          <a:p>
            <a:pPr marL="285750" indent="-285750">
              <a:buFont typeface="Arial" panose="020B0604020202020204" pitchFamily="34" charset="0"/>
              <a:buChar char="•"/>
            </a:pPr>
            <a:r>
              <a:rPr lang="en-US" dirty="0" smtClean="0"/>
              <a:t>1 Database</a:t>
            </a:r>
            <a:endParaRPr lang="en-US" dirty="0"/>
          </a:p>
          <a:p>
            <a:pPr marL="285750" indent="-285750">
              <a:buFont typeface="Arial" panose="020B0604020202020204" pitchFamily="34" charset="0"/>
              <a:buChar char="•"/>
            </a:pPr>
            <a:r>
              <a:rPr lang="en-US" dirty="0" smtClean="0"/>
              <a:t>Handful </a:t>
            </a:r>
            <a:r>
              <a:rPr lang="en-US" dirty="0"/>
              <a:t>of third party </a:t>
            </a:r>
            <a:r>
              <a:rPr lang="en-US" dirty="0" smtClean="0"/>
              <a:t>add-ons</a:t>
            </a:r>
            <a:endParaRPr lang="en-US" dirty="0"/>
          </a:p>
        </p:txBody>
      </p:sp>
    </p:spTree>
    <p:extLst>
      <p:ext uri="{BB962C8B-B14F-4D97-AF65-F5344CB8AC3E}">
        <p14:creationId xmlns:p14="http://schemas.microsoft.com/office/powerpoint/2010/main" val="2546658825"/>
      </p:ext>
    </p:extLst>
  </p:cSld>
  <p:clrMapOvr>
    <a:masterClrMapping/>
  </p:clrMapOvr>
  <p:timing>
    <p:tnLst>
      <p:par>
        <p:cTn id="1" dur="indefinite" restart="never" nodeType="tmRoot"/>
      </p:par>
    </p:tnLst>
  </p:timing>
</p:sld>
</file>

<file path=ppt/theme/theme1.xml><?xml version="1.0" encoding="utf-8"?>
<a:theme xmlns:a="http://schemas.openxmlformats.org/drawingml/2006/main" name="SummaTheme_Final">
  <a:themeElements>
    <a:clrScheme name="Summa Tech">
      <a:dk1>
        <a:sysClr val="windowText" lastClr="000000"/>
      </a:dk1>
      <a:lt1>
        <a:sysClr val="window" lastClr="FFFFFF"/>
      </a:lt1>
      <a:dk2>
        <a:srgbClr val="262626"/>
      </a:dk2>
      <a:lt2>
        <a:srgbClr val="EEECE1"/>
      </a:lt2>
      <a:accent1>
        <a:srgbClr val="F26522"/>
      </a:accent1>
      <a:accent2>
        <a:srgbClr val="FBB531"/>
      </a:accent2>
      <a:accent3>
        <a:srgbClr val="3C5088"/>
      </a:accent3>
      <a:accent4>
        <a:srgbClr val="478EB9"/>
      </a:accent4>
      <a:accent5>
        <a:srgbClr val="7F4600"/>
      </a:accent5>
      <a:accent6>
        <a:srgbClr val="B69065"/>
      </a:accent6>
      <a:hlink>
        <a:srgbClr val="7F4600"/>
      </a:hlink>
      <a:folHlink>
        <a:srgbClr val="F26522"/>
      </a:folHlink>
    </a:clrScheme>
    <a:fontScheme name="Custom 1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SummaTheme_Final</Template>
  <TotalTime>2822</TotalTime>
  <Words>2897</Words>
  <Application>Microsoft Office PowerPoint</Application>
  <PresentationFormat>Custom</PresentationFormat>
  <Paragraphs>295</Paragraphs>
  <Slides>30</Slides>
  <Notes>30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SummaTheme_Final</vt:lpstr>
      <vt:lpstr>Programming is a Team Sport</vt:lpstr>
      <vt:lpstr>Survey of Audience</vt:lpstr>
      <vt:lpstr>Survey of Audience</vt:lpstr>
      <vt:lpstr>Survey of Audience</vt:lpstr>
      <vt:lpstr>My Background</vt:lpstr>
      <vt:lpstr>How I learned to program</vt:lpstr>
      <vt:lpstr>The programming zone</vt:lpstr>
      <vt:lpstr>PowerPoint Presentation</vt:lpstr>
      <vt:lpstr>Complexity is growing exponentially</vt:lpstr>
      <vt:lpstr>Complexity is growing exponentially</vt:lpstr>
      <vt:lpstr>Early attempts at solving the maintainability problem</vt:lpstr>
      <vt:lpstr>More modern approaches</vt:lpstr>
      <vt:lpstr>Programming needs to be a team sport to handle the modern programming challenges</vt:lpstr>
      <vt:lpstr>Team Ownership</vt:lpstr>
      <vt:lpstr>Though one may be overpowered, two can defend themselves. A cord of three strands is not quickly broken.</vt:lpstr>
      <vt:lpstr>Techniques for driving more team ownership</vt:lpstr>
      <vt:lpstr>Code Review tips</vt:lpstr>
      <vt:lpstr>Carpaccio Story Slicing</vt:lpstr>
      <vt:lpstr>Incremental Design Sessions</vt:lpstr>
      <vt:lpstr>Swarming stories</vt:lpstr>
      <vt:lpstr>Pair Programming Experiment</vt:lpstr>
      <vt:lpstr>Answers to Riddles</vt:lpstr>
      <vt:lpstr>INTERNATIONAL JOURNAL OF ENGINEERING SCIENCES &amp; RESEARCH TECHNOLOGY</vt:lpstr>
      <vt:lpstr>The Effectiveness of Pair Programming: A Meta-Analysis</vt:lpstr>
      <vt:lpstr>The Costs and Benefits of Pair Programming Abstract</vt:lpstr>
      <vt:lpstr> Pair Programming: What’s in it for Me? Microsoft Research, 2008 Andrew Begel, Nachiappan Nagappan</vt:lpstr>
      <vt:lpstr> Pair Programming: What’s in it for Me? Microsoft Research, 2008 Andrew Begel, Nachiappan Nagappan</vt:lpstr>
      <vt:lpstr> Pair Programming: What’s in it for Me? Microsoft Research, 2008 Andrew Begel, Nachiappan Nagappan</vt:lpstr>
      <vt:lpstr> Tips on Pair Programming</vt:lpstr>
      <vt:lpstr>Questions?</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Value WorkShop</dc:title>
  <dc:creator>phvansickel</dc:creator>
  <cp:lastModifiedBy>phvansickel</cp:lastModifiedBy>
  <cp:revision>85</cp:revision>
  <dcterms:created xsi:type="dcterms:W3CDTF">2013-05-07T23:58:26Z</dcterms:created>
  <dcterms:modified xsi:type="dcterms:W3CDTF">2015-06-12T02:49:39Z</dcterms:modified>
</cp:coreProperties>
</file>